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24" r:id="rId2"/>
    <p:sldId id="257" r:id="rId3"/>
    <p:sldId id="319" r:id="rId4"/>
    <p:sldId id="259" r:id="rId5"/>
    <p:sldId id="260" r:id="rId6"/>
    <p:sldId id="265" r:id="rId7"/>
    <p:sldId id="256" r:id="rId8"/>
    <p:sldId id="299" r:id="rId9"/>
    <p:sldId id="300" r:id="rId10"/>
    <p:sldId id="301" r:id="rId11"/>
    <p:sldId id="275" r:id="rId12"/>
    <p:sldId id="262" r:id="rId13"/>
    <p:sldId id="286" r:id="rId14"/>
    <p:sldId id="287" r:id="rId15"/>
    <p:sldId id="304" r:id="rId16"/>
    <p:sldId id="305" r:id="rId17"/>
    <p:sldId id="318" r:id="rId18"/>
    <p:sldId id="315" r:id="rId19"/>
    <p:sldId id="310" r:id="rId20"/>
    <p:sldId id="307" r:id="rId21"/>
    <p:sldId id="316" r:id="rId22"/>
    <p:sldId id="308" r:id="rId23"/>
    <p:sldId id="288" r:id="rId24"/>
    <p:sldId id="317" r:id="rId25"/>
    <p:sldId id="309" r:id="rId26"/>
    <p:sldId id="311" r:id="rId27"/>
    <p:sldId id="289" r:id="rId28"/>
    <p:sldId id="313" r:id="rId29"/>
    <p:sldId id="271" r:id="rId30"/>
    <p:sldId id="314" r:id="rId31"/>
    <p:sldId id="290" r:id="rId32"/>
    <p:sldId id="320" r:id="rId33"/>
    <p:sldId id="321" r:id="rId34"/>
    <p:sldId id="322" r:id="rId35"/>
    <p:sldId id="323" r:id="rId36"/>
    <p:sldId id="303" r:id="rId37"/>
    <p:sldId id="276" r:id="rId38"/>
  </p:sldIdLst>
  <p:sldSz cx="18288000" cy="10287000"/>
  <p:notesSz cx="6858000" cy="9144000"/>
  <p:embeddedFontLst>
    <p:embeddedFont>
      <p:font typeface="Cambria Math" panose="02040503050406030204" pitchFamily="18" charset="0"/>
      <p:regular r:id="rId39"/>
    </p:embeddedFont>
    <p:embeddedFont>
      <p:font typeface="Fira Sans Light" panose="020B0403050000020004" pitchFamily="34" charset="0"/>
      <p:regular r:id="rId40"/>
      <p:italic r:id="rId41"/>
    </p:embeddedFont>
    <p:embeddedFont>
      <p:font typeface="Fira Sans Medium" panose="020B0603050000020004" pitchFamily="34" charset="0"/>
      <p:regular r:id="rId42"/>
      <p:italic r:id="rId43"/>
    </p:embeddedFont>
    <p:embeddedFont>
      <p:font typeface="Fira Sans Semi-Bold" panose="020B0604020202020204" charset="0"/>
      <p:regular r:id="rId44"/>
    </p:embeddedFont>
    <p:embeddedFont>
      <p:font typeface="Lucida Calligraphy" panose="03010101010101010101" pitchFamily="66"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B9"/>
    <a:srgbClr val="D7E4BD"/>
    <a:srgbClr val="FA8072"/>
    <a:srgbClr val="9CE29C"/>
    <a:srgbClr val="90EE90"/>
    <a:srgbClr val="6BA5CD"/>
    <a:srgbClr val="ABC9EA"/>
    <a:srgbClr val="8DE5A1"/>
    <a:srgbClr val="40E0D0"/>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FECB4D8-DB02-4DC6-A0A2-4F2EBAE1DC90}" styleName="Style moyen 1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6" autoAdjust="0"/>
    <p:restoredTop sz="90000" autoAdjust="0"/>
  </p:normalViewPr>
  <p:slideViewPr>
    <p:cSldViewPr>
      <p:cViewPr varScale="1">
        <p:scale>
          <a:sx n="56" d="100"/>
          <a:sy n="56" d="100"/>
        </p:scale>
        <p:origin x="64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30.xml"/><Relationship Id="rId3" Type="http://schemas.openxmlformats.org/officeDocument/2006/relationships/image" Target="../media/image3.svg"/><Relationship Id="rId7" Type="http://schemas.openxmlformats.org/officeDocument/2006/relationships/slide" Target="slide3.xml"/><Relationship Id="rId12" Type="http://schemas.openxmlformats.org/officeDocument/2006/relationships/slide" Target="slide22.xml"/><Relationship Id="rId2" Type="http://schemas.openxmlformats.org/officeDocument/2006/relationships/image" Target="../media/image2.png"/><Relationship Id="rId16" Type="http://schemas.openxmlformats.org/officeDocument/2006/relationships/slide" Target="slide35.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slide" Target="slide13.xml"/><Relationship Id="rId5" Type="http://schemas.openxmlformats.org/officeDocument/2006/relationships/image" Target="../media/image5.png"/><Relationship Id="rId15" Type="http://schemas.openxmlformats.org/officeDocument/2006/relationships/slide" Target="slide34.xml"/><Relationship Id="rId10" Type="http://schemas.openxmlformats.org/officeDocument/2006/relationships/slide" Target="slide6.xml"/><Relationship Id="rId4" Type="http://schemas.openxmlformats.org/officeDocument/2006/relationships/image" Target="../media/image4.png"/><Relationship Id="rId9" Type="http://schemas.openxmlformats.org/officeDocument/2006/relationships/slide" Target="slide5.xml"/><Relationship Id="rId1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6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80.sv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svg"/><Relationship Id="rId21" Type="http://schemas.openxmlformats.org/officeDocument/2006/relationships/image" Target="../media/image88.sv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svg"/><Relationship Id="rId50" Type="http://schemas.openxmlformats.org/officeDocument/2006/relationships/image" Target="../media/image117.png"/><Relationship Id="rId55" Type="http://schemas.openxmlformats.org/officeDocument/2006/relationships/image" Target="../media/image122.svg"/><Relationship Id="rId63" Type="http://schemas.openxmlformats.org/officeDocument/2006/relationships/image" Target="../media/image130.svg"/><Relationship Id="rId7" Type="http://schemas.openxmlformats.org/officeDocument/2006/relationships/image" Target="../media/image74.svg"/><Relationship Id="rId2" Type="http://schemas.openxmlformats.org/officeDocument/2006/relationships/image" Target="../media/image69.png"/><Relationship Id="rId16" Type="http://schemas.openxmlformats.org/officeDocument/2006/relationships/image" Target="../media/image83.png"/><Relationship Id="rId29" Type="http://schemas.openxmlformats.org/officeDocument/2006/relationships/image" Target="../media/image96.svg"/><Relationship Id="rId11" Type="http://schemas.openxmlformats.org/officeDocument/2006/relationships/image" Target="../media/image78.sv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svg"/><Relationship Id="rId40" Type="http://schemas.openxmlformats.org/officeDocument/2006/relationships/image" Target="../media/image107.png"/><Relationship Id="rId45" Type="http://schemas.openxmlformats.org/officeDocument/2006/relationships/image" Target="../media/image112.svg"/><Relationship Id="rId53" Type="http://schemas.openxmlformats.org/officeDocument/2006/relationships/image" Target="../media/image120.svg"/><Relationship Id="rId58" Type="http://schemas.openxmlformats.org/officeDocument/2006/relationships/image" Target="../media/image125.png"/><Relationship Id="rId5" Type="http://schemas.openxmlformats.org/officeDocument/2006/relationships/image" Target="../media/image72.svg"/><Relationship Id="rId61" Type="http://schemas.openxmlformats.org/officeDocument/2006/relationships/image" Target="../media/image128.svg"/><Relationship Id="rId19" Type="http://schemas.openxmlformats.org/officeDocument/2006/relationships/image" Target="../media/image86.sv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svg"/><Relationship Id="rId30" Type="http://schemas.openxmlformats.org/officeDocument/2006/relationships/image" Target="../media/image97.png"/><Relationship Id="rId35" Type="http://schemas.openxmlformats.org/officeDocument/2006/relationships/image" Target="../media/image102.svg"/><Relationship Id="rId43" Type="http://schemas.openxmlformats.org/officeDocument/2006/relationships/image" Target="../media/image110.svg"/><Relationship Id="rId48" Type="http://schemas.openxmlformats.org/officeDocument/2006/relationships/image" Target="../media/image115.png"/><Relationship Id="rId56" Type="http://schemas.openxmlformats.org/officeDocument/2006/relationships/image" Target="../media/image123.png"/><Relationship Id="rId8" Type="http://schemas.openxmlformats.org/officeDocument/2006/relationships/image" Target="../media/image75.png"/><Relationship Id="rId51" Type="http://schemas.openxmlformats.org/officeDocument/2006/relationships/image" Target="../media/image118.svg"/><Relationship Id="rId3" Type="http://schemas.openxmlformats.org/officeDocument/2006/relationships/image" Target="../media/image70.svg"/><Relationship Id="rId12" Type="http://schemas.openxmlformats.org/officeDocument/2006/relationships/image" Target="../media/image79.png"/><Relationship Id="rId17" Type="http://schemas.openxmlformats.org/officeDocument/2006/relationships/image" Target="../media/image84.svg"/><Relationship Id="rId25" Type="http://schemas.openxmlformats.org/officeDocument/2006/relationships/image" Target="../media/image92.svg"/><Relationship Id="rId33" Type="http://schemas.openxmlformats.org/officeDocument/2006/relationships/image" Target="../media/image100.sv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svg"/><Relationship Id="rId20" Type="http://schemas.openxmlformats.org/officeDocument/2006/relationships/image" Target="../media/image87.png"/><Relationship Id="rId41" Type="http://schemas.openxmlformats.org/officeDocument/2006/relationships/image" Target="../media/image108.svg"/><Relationship Id="rId54" Type="http://schemas.openxmlformats.org/officeDocument/2006/relationships/image" Target="../media/image121.png"/><Relationship Id="rId6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73.png"/><Relationship Id="rId15" Type="http://schemas.openxmlformats.org/officeDocument/2006/relationships/image" Target="../media/image82.svg"/><Relationship Id="rId23" Type="http://schemas.openxmlformats.org/officeDocument/2006/relationships/image" Target="../media/image90.sv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svg"/><Relationship Id="rId57" Type="http://schemas.openxmlformats.org/officeDocument/2006/relationships/image" Target="../media/image124.svg"/><Relationship Id="rId10" Type="http://schemas.openxmlformats.org/officeDocument/2006/relationships/image" Target="../media/image77.png"/><Relationship Id="rId31" Type="http://schemas.openxmlformats.org/officeDocument/2006/relationships/image" Target="../media/image98.sv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4" Type="http://schemas.openxmlformats.org/officeDocument/2006/relationships/image" Target="../media/image71.png"/><Relationship Id="rId9" Type="http://schemas.openxmlformats.org/officeDocument/2006/relationships/image" Target="../media/image76.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BEA181D-C157-48C4-857C-1C637FB36B9D}"/>
              </a:ext>
            </a:extLst>
          </p:cNvPr>
          <p:cNvSpPr txBox="1"/>
          <p:nvPr/>
        </p:nvSpPr>
        <p:spPr>
          <a:xfrm>
            <a:off x="3902964" y="3926800"/>
            <a:ext cx="10287000" cy="3323987"/>
          </a:xfrm>
          <a:prstGeom prst="rect">
            <a:avLst/>
          </a:prstGeom>
          <a:noFill/>
        </p:spPr>
        <p:txBody>
          <a:bodyPr wrap="square" rtlCol="0">
            <a:spAutoFit/>
          </a:bodyPr>
          <a:lstStyle/>
          <a:p>
            <a:pPr algn="ctr"/>
            <a:r>
              <a:rPr lang="fr-FR" sz="7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ANALYSE DESCRIPTIVE DATAFRAME CHURN_MODELING</a:t>
            </a:r>
            <a:endParaRPr lang="fr-CM" sz="7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ZoneTexte 2">
            <a:extLst>
              <a:ext uri="{FF2B5EF4-FFF2-40B4-BE49-F238E27FC236}">
                <a16:creationId xmlns:a16="http://schemas.microsoft.com/office/drawing/2014/main" id="{1DD28669-5E61-4D26-9A33-159D64FD3584}"/>
              </a:ext>
            </a:extLst>
          </p:cNvPr>
          <p:cNvSpPr txBox="1"/>
          <p:nvPr/>
        </p:nvSpPr>
        <p:spPr>
          <a:xfrm>
            <a:off x="12801600" y="6819900"/>
            <a:ext cx="4419600" cy="861774"/>
          </a:xfrm>
          <a:prstGeom prst="rect">
            <a:avLst/>
          </a:prstGeom>
          <a:noFill/>
        </p:spPr>
        <p:txBody>
          <a:bodyPr wrap="square" rtlCol="0">
            <a:spAutoFit/>
          </a:bodyPr>
          <a:lstStyle/>
          <a:p>
            <a:r>
              <a:rPr lang="fr-FR" sz="2500" b="1" dirty="0"/>
              <a:t>P</a:t>
            </a:r>
            <a:r>
              <a:rPr lang="fr-CM" sz="2500" b="1" dirty="0" err="1"/>
              <a:t>résenté</a:t>
            </a:r>
            <a:r>
              <a:rPr lang="fr-CM" sz="2500" b="1" dirty="0"/>
              <a:t> par le</a:t>
            </a:r>
            <a:r>
              <a:rPr lang="fr-FR" sz="2500" b="1" dirty="0"/>
              <a:t> groupe 4</a:t>
            </a:r>
          </a:p>
          <a:p>
            <a:r>
              <a:rPr lang="fr-FR" sz="2500" b="1" dirty="0"/>
              <a:t>Supervisé par M. NGOUA</a:t>
            </a:r>
            <a:endParaRPr lang="fr-CM" sz="2500" b="1" dirty="0"/>
          </a:p>
        </p:txBody>
      </p:sp>
      <p:pic>
        <p:nvPicPr>
          <p:cNvPr id="5" name="Image 4">
            <a:extLst>
              <a:ext uri="{FF2B5EF4-FFF2-40B4-BE49-F238E27FC236}">
                <a16:creationId xmlns:a16="http://schemas.microsoft.com/office/drawing/2014/main" id="{53A96C0D-20B0-46DC-90F6-3DCDEC10C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964" y="459700"/>
            <a:ext cx="9525000" cy="3467100"/>
          </a:xfrm>
          <a:prstGeom prst="rect">
            <a:avLst/>
          </a:prstGeom>
        </p:spPr>
      </p:pic>
    </p:spTree>
    <p:extLst>
      <p:ext uri="{BB962C8B-B14F-4D97-AF65-F5344CB8AC3E}">
        <p14:creationId xmlns:p14="http://schemas.microsoft.com/office/powerpoint/2010/main" val="231977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4C79AC-1859-4CD0-B758-7FD6DC4A113E}"/>
              </a:ext>
            </a:extLst>
          </p:cNvPr>
          <p:cNvSpPr/>
          <p:nvPr/>
        </p:nvSpPr>
        <p:spPr>
          <a:xfrm rot="5400000">
            <a:off x="8903554" y="898585"/>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39914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533542" y="1180363"/>
            <a:ext cx="36104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a:t>
            </a:r>
            <a:r>
              <a:rPr lang="fr-CM" sz="2100" dirty="0">
                <a:solidFill>
                  <a:srgbClr val="000000"/>
                </a:solidFill>
                <a:latin typeface="Fira Sans Light"/>
                <a:ea typeface="Fira Sans Light"/>
                <a:cs typeface="Fira Sans Light"/>
                <a:sym typeface="Fira Sans Light"/>
              </a:rPr>
              <a:t>5151</a:t>
            </a:r>
            <a:r>
              <a:rPr lang="fr-CM" sz="2100" u="none" dirty="0">
                <a:solidFill>
                  <a:srgbClr val="000000"/>
                </a:solidFill>
                <a:latin typeface="Fira Sans Light"/>
                <a:ea typeface="Fira Sans Light"/>
                <a:cs typeface="Fira Sans Light"/>
                <a:sym typeface="Fira Sans Light"/>
              </a:rPr>
              <a:t> individus qui </a:t>
            </a:r>
            <a:r>
              <a:rPr lang="fr-CM" sz="2100" dirty="0">
                <a:solidFill>
                  <a:srgbClr val="000000"/>
                </a:solidFill>
                <a:latin typeface="Fira Sans Light"/>
                <a:ea typeface="Fira Sans Light"/>
                <a:cs typeface="Fira Sans Light"/>
                <a:sym typeface="Fira Sans Light"/>
              </a:rPr>
              <a:t>sont actifs</a:t>
            </a:r>
            <a:r>
              <a:rPr lang="fr-CM" sz="2100" u="none" dirty="0">
                <a:solidFill>
                  <a:srgbClr val="000000"/>
                </a:solidFill>
                <a:latin typeface="Fira Sans Light"/>
                <a:ea typeface="Fira Sans Light"/>
                <a:cs typeface="Fira Sans Light"/>
                <a:sym typeface="Fira Sans Light"/>
              </a:rPr>
              <a:t> ce qui représente un pourcentage de </a:t>
            </a:r>
            <a:r>
              <a:rPr lang="fr-CM" sz="2100" dirty="0">
                <a:solidFill>
                  <a:srgbClr val="000000"/>
                </a:solidFill>
                <a:latin typeface="Fira Sans Light"/>
                <a:ea typeface="Fira Sans Light"/>
                <a:cs typeface="Fira Sans Light"/>
                <a:sym typeface="Fira Sans Light"/>
              </a:rPr>
              <a:t>51,51</a:t>
            </a:r>
            <a:r>
              <a:rPr lang="fr-CM" sz="2100" u="none" dirty="0">
                <a:solidFill>
                  <a:srgbClr val="000000"/>
                </a:solidFill>
                <a:latin typeface="Fira Sans Light"/>
                <a:ea typeface="Fira Sans Light"/>
                <a:cs typeface="Fira Sans Light"/>
                <a:sym typeface="Fira Sans Light"/>
              </a:rPr>
              <a:t>% et d’autre part, nous avons </a:t>
            </a:r>
            <a:r>
              <a:rPr lang="fr-CM" sz="2100" dirty="0">
                <a:solidFill>
                  <a:srgbClr val="000000"/>
                </a:solidFill>
                <a:latin typeface="Fira Sans Light"/>
                <a:ea typeface="Fira Sans Light"/>
                <a:cs typeface="Fira Sans Light"/>
                <a:sym typeface="Fira Sans Light"/>
              </a:rPr>
              <a:t>4849</a:t>
            </a:r>
            <a:r>
              <a:rPr lang="fr-CM" sz="2100" u="none" dirty="0">
                <a:solidFill>
                  <a:srgbClr val="000000"/>
                </a:solidFill>
                <a:latin typeface="Fira Sans Light"/>
                <a:ea typeface="Fira Sans Light"/>
                <a:cs typeface="Fira Sans Light"/>
                <a:sym typeface="Fira Sans Light"/>
              </a:rPr>
              <a:t> personnes qui </a:t>
            </a:r>
            <a:r>
              <a:rPr lang="fr-CM" sz="2100" dirty="0">
                <a:solidFill>
                  <a:srgbClr val="000000"/>
                </a:solidFill>
                <a:latin typeface="Fira Sans Light"/>
                <a:ea typeface="Fira Sans Light"/>
                <a:cs typeface="Fira Sans Light"/>
                <a:sym typeface="Fira Sans Light"/>
              </a:rPr>
              <a:t>n’ont pas de carte</a:t>
            </a:r>
            <a:r>
              <a:rPr lang="fr-CM" sz="2100" u="none" dirty="0">
                <a:solidFill>
                  <a:srgbClr val="000000"/>
                </a:solidFill>
                <a:latin typeface="Fira Sans Light"/>
                <a:ea typeface="Fira Sans Light"/>
                <a:cs typeface="Fira Sans Light"/>
                <a:sym typeface="Fira Sans Light"/>
              </a:rPr>
              <a:t> soit un pourcentage de 48,49%.</a:t>
            </a:r>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39914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est plus grande </a:t>
            </a:r>
            <a:r>
              <a:rPr lang="fr-CM" sz="2100" dirty="0">
                <a:solidFill>
                  <a:srgbClr val="000000"/>
                </a:solidFill>
                <a:latin typeface="Fira Sans Light"/>
                <a:ea typeface="Fira Sans Light"/>
                <a:cs typeface="Fira Sans Light"/>
                <a:sym typeface="Fira Sans Light"/>
              </a:rPr>
              <a:t>chez ceux qui ne sont pas actifs </a:t>
            </a:r>
            <a:r>
              <a:rPr lang="fr-CM" sz="2100" u="none" dirty="0">
                <a:solidFill>
                  <a:srgbClr val="000000"/>
                </a:solidFill>
                <a:latin typeface="Fira Sans Light"/>
                <a:ea typeface="Fira Sans Light"/>
                <a:cs typeface="Fira Sans Light"/>
                <a:sym typeface="Fira Sans Light"/>
              </a:rPr>
              <a:t>(</a:t>
            </a:r>
            <a:r>
              <a:rPr lang="fr-CM" sz="2100" dirty="0">
                <a:solidFill>
                  <a:srgbClr val="000000"/>
                </a:solidFill>
                <a:latin typeface="Fira Sans Light"/>
                <a:ea typeface="Fira Sans Light"/>
                <a:cs typeface="Fira Sans Light"/>
                <a:sym typeface="Fira Sans Light"/>
              </a:rPr>
              <a:t>26.9</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que chez ceu</a:t>
            </a:r>
            <a:r>
              <a:rPr lang="fr-CM" sz="2100" dirty="0">
                <a:solidFill>
                  <a:srgbClr val="000000"/>
                </a:solidFill>
                <a:latin typeface="Fira Sans Light"/>
                <a:ea typeface="Fira Sans Light"/>
                <a:cs typeface="Fira Sans Light"/>
                <a:sym typeface="Fira Sans Light"/>
              </a:rPr>
              <a:t>x qui le sont </a:t>
            </a:r>
            <a:r>
              <a:rPr lang="fr-CM" sz="2100" u="none" dirty="0">
                <a:solidFill>
                  <a:srgbClr val="000000"/>
                </a:solidFill>
                <a:latin typeface="Fira Sans Light"/>
                <a:ea typeface="Fira Sans Light"/>
                <a:cs typeface="Fira Sans Light"/>
                <a:sym typeface="Fira Sans Light"/>
              </a:rPr>
              <a:t>(14.3 %) ce qui laisserait penser que le fait d’être ou non actif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dirty="0">
                <a:solidFill>
                  <a:srgbClr val="000000"/>
                </a:solidFill>
                <a:latin typeface="Fira Sans Light"/>
                <a:ea typeface="Fira Sans Light"/>
                <a:cs typeface="Fira Sans Light"/>
                <a:sym typeface="Fira Sans Light"/>
              </a:rPr>
              <a:t>8.79</a:t>
            </a:r>
            <a:r>
              <a:rPr lang="fr-CM" sz="2100" b="1" u="none" dirty="0">
                <a:solidFill>
                  <a:srgbClr val="000000"/>
                </a:solidFill>
                <a:latin typeface="Fira Sans Light"/>
                <a:ea typeface="Fira Sans Light"/>
                <a:cs typeface="Fira Sans Light"/>
                <a:sym typeface="Fira Sans Light"/>
              </a:rPr>
              <a:t> e-55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D4B5E2F8-06A6-471D-B9EF-5CAFED47C739}"/>
                  </a:ext>
                </a:extLst>
              </p:cNvPr>
              <p:cNvSpPr txBox="1"/>
              <p:nvPr/>
            </p:nvSpPr>
            <p:spPr>
              <a:xfrm>
                <a:off x="142770" y="7677219"/>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𝐼𝑠𝐴𝑐𝑡𝑖𝑣𝑒𝑀𝑒𝑚𝑏𝑒𝑟</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𝐼𝑠𝐴𝑐𝑡𝑖𝑣𝑒𝑀𝑒𝑚𝑏𝑒𝑟</m:t>
                              </m:r>
                              <m:r>
                                <a:rPr lang="fr-CM" b="0" i="1" smtClean="0">
                                  <a:latin typeface="Cambria Math" panose="02040503050406030204" pitchFamily="18" charset="0"/>
                                </a:rPr>
                                <m:t> </m:t>
                              </m:r>
                            </m:e>
                          </m:eqArr>
                        </m:e>
                      </m:d>
                    </m:oMath>
                  </m:oMathPara>
                </a14:m>
                <a:endParaRPr lang="fr-CM" dirty="0"/>
              </a:p>
            </p:txBody>
          </p:sp>
        </mc:Choice>
        <mc:Fallback xmlns="">
          <p:sp>
            <p:nvSpPr>
              <p:cNvPr id="2" name="ZoneTexte 1">
                <a:extLst>
                  <a:ext uri="{FF2B5EF4-FFF2-40B4-BE49-F238E27FC236}">
                    <a16:creationId xmlns:a16="http://schemas.microsoft.com/office/drawing/2014/main" id="{D4B5E2F8-06A6-471D-B9EF-5CAFED47C739}"/>
                  </a:ext>
                </a:extLst>
              </p:cNvPr>
              <p:cNvSpPr txBox="1">
                <a:spLocks noRot="1" noChangeAspect="1" noMove="1" noResize="1" noEditPoints="1" noAdjustHandles="1" noChangeArrowheads="1" noChangeShapeType="1" noTextEdit="1"/>
              </p:cNvSpPr>
              <p:nvPr/>
            </p:nvSpPr>
            <p:spPr>
              <a:xfrm>
                <a:off x="142770" y="7677219"/>
                <a:ext cx="2514600" cy="710194"/>
              </a:xfrm>
              <a:prstGeom prst="rect">
                <a:avLst/>
              </a:prstGeom>
              <a:blipFill>
                <a:blip r:embed="rId2"/>
                <a:stretch>
                  <a:fillRect r="-286441"/>
                </a:stretch>
              </a:blipFill>
            </p:spPr>
            <p:txBody>
              <a:bodyPr/>
              <a:lstStyle/>
              <a:p>
                <a:r>
                  <a:rPr lang="fr-CM">
                    <a:noFill/>
                  </a:rPr>
                  <a:t> </a:t>
                </a:r>
              </a:p>
            </p:txBody>
          </p:sp>
        </mc:Fallback>
      </mc:AlternateContent>
      <p:sp>
        <p:nvSpPr>
          <p:cNvPr id="11" name="TextBox 9">
            <a:extLst>
              <a:ext uri="{FF2B5EF4-FFF2-40B4-BE49-F238E27FC236}">
                <a16:creationId xmlns:a16="http://schemas.microsoft.com/office/drawing/2014/main" id="{08EE1D12-B9EF-4B08-B260-5B1EE33D5B78}"/>
              </a:ext>
            </a:extLst>
          </p:cNvPr>
          <p:cNvSpPr txBox="1"/>
          <p:nvPr/>
        </p:nvSpPr>
        <p:spPr>
          <a:xfrm>
            <a:off x="356841" y="8669861"/>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pic>
        <p:nvPicPr>
          <p:cNvPr id="5" name="Image 4">
            <a:extLst>
              <a:ext uri="{FF2B5EF4-FFF2-40B4-BE49-F238E27FC236}">
                <a16:creationId xmlns:a16="http://schemas.microsoft.com/office/drawing/2014/main" id="{183A88C8-C95B-400B-ADB0-7905BC3D3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60" y="485865"/>
            <a:ext cx="6704160" cy="6704160"/>
          </a:xfrm>
          <a:prstGeom prst="rect">
            <a:avLst/>
          </a:prstGeom>
        </p:spPr>
      </p:pic>
      <p:pic>
        <p:nvPicPr>
          <p:cNvPr id="8" name="Image 7">
            <a:extLst>
              <a:ext uri="{FF2B5EF4-FFF2-40B4-BE49-F238E27FC236}">
                <a16:creationId xmlns:a16="http://schemas.microsoft.com/office/drawing/2014/main" id="{E62BEE8A-BA91-4BF4-BB85-86A9A0443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5795" y="946113"/>
            <a:ext cx="8491584" cy="5094950"/>
          </a:xfrm>
          <a:prstGeom prst="rect">
            <a:avLst/>
          </a:prstGeom>
        </p:spPr>
      </p:pic>
      <p:sp>
        <p:nvSpPr>
          <p:cNvPr id="15" name="TextBox 9">
            <a:extLst>
              <a:ext uri="{FF2B5EF4-FFF2-40B4-BE49-F238E27FC236}">
                <a16:creationId xmlns:a16="http://schemas.microsoft.com/office/drawing/2014/main" id="{4BCD3A79-9AE2-41F2-A2F8-B1B16839CB10}"/>
              </a:ext>
            </a:extLst>
          </p:cNvPr>
          <p:cNvSpPr txBox="1"/>
          <p:nvPr/>
        </p:nvSpPr>
        <p:spPr>
          <a:xfrm>
            <a:off x="356841" y="9272589"/>
            <a:ext cx="9098036"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a:t>
            </a:r>
            <a:r>
              <a:rPr lang="fr-CM" sz="2100" dirty="0">
                <a:solidFill>
                  <a:srgbClr val="000000"/>
                </a:solidFill>
                <a:latin typeface="Lucida Calligraphy" panose="03010101010101010101" pitchFamily="66" charset="0"/>
                <a:ea typeface="Fira Sans Light"/>
                <a:cs typeface="Fira Sans Light"/>
                <a:sym typeface="Fira Sans Light"/>
              </a:rPr>
              <a:t>fait pour un individu d’être ou non actif </a:t>
            </a:r>
            <a:r>
              <a:rPr lang="fr-CM" sz="2100" u="none" dirty="0">
                <a:solidFill>
                  <a:srgbClr val="000000"/>
                </a:solidFill>
                <a:latin typeface="Lucida Calligraphy" panose="03010101010101010101" pitchFamily="66" charset="0"/>
                <a:ea typeface="Fira Sans Light"/>
                <a:cs typeface="Fira Sans Light"/>
                <a:sym typeface="Fira Sans Light"/>
              </a:rPr>
              <a:t>est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sp>
        <p:nvSpPr>
          <p:cNvPr id="13" name="TextBox 9">
            <a:extLst>
              <a:ext uri="{FF2B5EF4-FFF2-40B4-BE49-F238E27FC236}">
                <a16:creationId xmlns:a16="http://schemas.microsoft.com/office/drawing/2014/main" id="{AE12B7E8-0472-4968-A462-4024602A9192}"/>
              </a:ext>
            </a:extLst>
          </p:cNvPr>
          <p:cNvSpPr txBox="1"/>
          <p:nvPr/>
        </p:nvSpPr>
        <p:spPr>
          <a:xfrm>
            <a:off x="407342" y="7057182"/>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4" name="ZoneTexte 13">
            <a:extLst>
              <a:ext uri="{FF2B5EF4-FFF2-40B4-BE49-F238E27FC236}">
                <a16:creationId xmlns:a16="http://schemas.microsoft.com/office/drawing/2014/main" id="{BCA82C7A-4F4F-43F1-81D7-75DBF86E4EA2}"/>
              </a:ext>
            </a:extLst>
          </p:cNvPr>
          <p:cNvSpPr txBox="1"/>
          <p:nvPr/>
        </p:nvSpPr>
        <p:spPr>
          <a:xfrm>
            <a:off x="4282414" y="82647"/>
            <a:ext cx="387098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ISACTIVEMEMBER</a:t>
            </a:r>
          </a:p>
        </p:txBody>
      </p:sp>
      <p:sp>
        <p:nvSpPr>
          <p:cNvPr id="16" name="ZoneTexte 15">
            <a:extLst>
              <a:ext uri="{FF2B5EF4-FFF2-40B4-BE49-F238E27FC236}">
                <a16:creationId xmlns:a16="http://schemas.microsoft.com/office/drawing/2014/main" id="{CB73CD9B-01EA-4266-8F8B-C43195866A24}"/>
              </a:ext>
            </a:extLst>
          </p:cNvPr>
          <p:cNvSpPr txBox="1"/>
          <p:nvPr/>
        </p:nvSpPr>
        <p:spPr>
          <a:xfrm>
            <a:off x="11687968" y="82647"/>
            <a:ext cx="5953288"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ISACTIVEMEMBER VS EXITED</a:t>
            </a:r>
          </a:p>
        </p:txBody>
      </p:sp>
    </p:spTree>
    <p:extLst>
      <p:ext uri="{BB962C8B-B14F-4D97-AF65-F5344CB8AC3E}">
        <p14:creationId xmlns:p14="http://schemas.microsoft.com/office/powerpoint/2010/main" val="192040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6205672" y="2912120"/>
            <a:ext cx="10829854" cy="4462760"/>
          </a:xfrm>
          <a:prstGeom prst="rect">
            <a:avLst/>
          </a:prstGeom>
        </p:spPr>
        <p:txBody>
          <a:bodyPr lIns="0" tIns="0" rIns="0" bIns="0" rtlCol="0" anchor="t">
            <a:spAutoFit/>
          </a:bodyPr>
          <a:lstStyle/>
          <a:p>
            <a:pPr marL="0" lvl="0" indent="0" algn="ctr">
              <a:lnSpc>
                <a:spcPts val="8717"/>
              </a:lnSpc>
              <a:spcBef>
                <a:spcPct val="0"/>
              </a:spcBef>
            </a:pPr>
            <a:r>
              <a:rPr lang="en-US" sz="7925" b="1" u="none" dirty="0" err="1">
                <a:solidFill>
                  <a:srgbClr val="FF0000"/>
                </a:solidFill>
                <a:latin typeface="Fira Sans Semi-Bold"/>
                <a:ea typeface="Fira Sans Semi-Bold"/>
                <a:cs typeface="Fira Sans Semi-Bold"/>
                <a:sym typeface="Fira Sans Semi-Bold"/>
              </a:rPr>
              <a:t>C’est</a:t>
            </a:r>
            <a:r>
              <a:rPr lang="en-US" sz="7925" b="1" u="none" dirty="0">
                <a:solidFill>
                  <a:srgbClr val="FF0000"/>
                </a:solidFill>
                <a:latin typeface="Fira Sans Semi-Bold"/>
                <a:ea typeface="Fira Sans Semi-Bold"/>
                <a:cs typeface="Fira Sans Semi-Bold"/>
                <a:sym typeface="Fira Sans Semi-Bold"/>
              </a:rPr>
              <a:t> bien beau tout </a:t>
            </a:r>
            <a:r>
              <a:rPr lang="en-US" sz="7925" b="1" u="none" dirty="0" err="1">
                <a:solidFill>
                  <a:srgbClr val="FF0000"/>
                </a:solidFill>
                <a:latin typeface="Fira Sans Semi-Bold"/>
                <a:ea typeface="Fira Sans Semi-Bold"/>
                <a:cs typeface="Fira Sans Semi-Bold"/>
                <a:sym typeface="Fira Sans Semi-Bold"/>
              </a:rPr>
              <a:t>cela</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mais</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qu’est</a:t>
            </a:r>
            <a:r>
              <a:rPr lang="en-US" sz="7925" b="1" u="none" dirty="0">
                <a:solidFill>
                  <a:srgbClr val="FF0000"/>
                </a:solidFill>
                <a:latin typeface="Fira Sans Semi-Bold"/>
                <a:ea typeface="Fira Sans Semi-Bold"/>
                <a:cs typeface="Fira Sans Semi-Bold"/>
                <a:sym typeface="Fira Sans Semi-Bold"/>
              </a:rPr>
              <a:t> </a:t>
            </a:r>
            <a:r>
              <a:rPr lang="en-US" sz="7925" b="1" u="none" dirty="0" err="1">
                <a:solidFill>
                  <a:srgbClr val="FF0000"/>
                </a:solidFill>
                <a:latin typeface="Fira Sans Semi-Bold"/>
                <a:ea typeface="Fira Sans Semi-Bold"/>
                <a:cs typeface="Fira Sans Semi-Bold"/>
                <a:sym typeface="Fira Sans Semi-Bold"/>
              </a:rPr>
              <a:t>ce</a:t>
            </a:r>
            <a:r>
              <a:rPr lang="en-US" sz="7925" b="1" u="none" dirty="0">
                <a:solidFill>
                  <a:srgbClr val="FF0000"/>
                </a:solidFill>
                <a:latin typeface="Fira Sans Semi-Bold"/>
                <a:ea typeface="Fira Sans Semi-Bold"/>
                <a:cs typeface="Fira Sans Semi-Bold"/>
                <a:sym typeface="Fira Sans Semi-Bold"/>
              </a:rPr>
              <a:t> que je </a:t>
            </a:r>
            <a:r>
              <a:rPr lang="en-US" sz="7925" b="1" u="none" dirty="0" err="1">
                <a:solidFill>
                  <a:srgbClr val="FF0000"/>
                </a:solidFill>
                <a:latin typeface="Fira Sans Semi-Bold"/>
                <a:ea typeface="Fira Sans Semi-Bold"/>
                <a:cs typeface="Fira Sans Semi-Bold"/>
                <a:sym typeface="Fira Sans Semi-Bold"/>
              </a:rPr>
              <a:t>retiens</a:t>
            </a:r>
            <a:r>
              <a:rPr lang="en-US" sz="7925" b="1" u="none" dirty="0">
                <a:solidFill>
                  <a:srgbClr val="FF0000"/>
                </a:solidFill>
                <a:latin typeface="Fira Sans Semi-Bold"/>
                <a:ea typeface="Fira Sans Semi-Bold"/>
                <a:cs typeface="Fira Sans Semi-Bold"/>
                <a:sym typeface="Fira Sans Semi-Bold"/>
              </a:rPr>
              <a:t> </a:t>
            </a:r>
            <a:r>
              <a:rPr lang="fr-CM" sz="7925" b="1" u="none" dirty="0">
                <a:solidFill>
                  <a:srgbClr val="FF0000"/>
                </a:solidFill>
                <a:latin typeface="Fira Sans Semi-Bold"/>
                <a:ea typeface="Fira Sans Semi-Bold"/>
                <a:cs typeface="Fira Sans Semi-Bold"/>
                <a:sym typeface="Fira Sans Semi-Bold"/>
              </a:rPr>
              <a:t>réellement ?</a:t>
            </a:r>
            <a:endParaRPr lang="en-US" sz="7925" b="1" u="none" dirty="0">
              <a:solidFill>
                <a:srgbClr val="FF0000"/>
              </a:solidFill>
              <a:latin typeface="Fira Sans Semi-Bold"/>
              <a:ea typeface="Fira Sans Semi-Bold"/>
              <a:cs typeface="Fira Sans Semi-Bold"/>
              <a:sym typeface="Fira Sans Semi-Bold"/>
            </a:endParaRPr>
          </a:p>
        </p:txBody>
      </p:sp>
      <p:grpSp>
        <p:nvGrpSpPr>
          <p:cNvPr id="5" name="Group 5"/>
          <p:cNvGrpSpPr/>
          <p:nvPr/>
        </p:nvGrpSpPr>
        <p:grpSpPr>
          <a:xfrm>
            <a:off x="11620599" y="8775184"/>
            <a:ext cx="8523290" cy="4392438"/>
            <a:chOff x="0" y="0"/>
            <a:chExt cx="10424273" cy="5372100"/>
          </a:xfrm>
        </p:grpSpPr>
        <p:sp>
          <p:nvSpPr>
            <p:cNvPr id="6" name="Freeform 6"/>
            <p:cNvSpPr/>
            <p:nvPr/>
          </p:nvSpPr>
          <p:spPr>
            <a:xfrm>
              <a:off x="0" y="0"/>
              <a:ext cx="10424273" cy="5372100"/>
            </a:xfrm>
            <a:custGeom>
              <a:avLst/>
              <a:gdLst/>
              <a:ahLst/>
              <a:cxnLst/>
              <a:rect l="l" t="t" r="r" b="b"/>
              <a:pathLst>
                <a:path w="10424273" h="5372100">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id="7" name="Group 7"/>
          <p:cNvGrpSpPr/>
          <p:nvPr/>
        </p:nvGrpSpPr>
        <p:grpSpPr>
          <a:xfrm>
            <a:off x="9916665" y="9258300"/>
            <a:ext cx="3407869" cy="4392438"/>
            <a:chOff x="0" y="0"/>
            <a:chExt cx="4167939" cy="5372100"/>
          </a:xfrm>
        </p:grpSpPr>
        <p:sp>
          <p:nvSpPr>
            <p:cNvPr id="8" name="Freeform 8"/>
            <p:cNvSpPr/>
            <p:nvPr/>
          </p:nvSpPr>
          <p:spPr>
            <a:xfrm>
              <a:off x="0" y="0"/>
              <a:ext cx="4167939" cy="5372100"/>
            </a:xfrm>
            <a:custGeom>
              <a:avLst/>
              <a:gdLst/>
              <a:ahLst/>
              <a:cxnLst/>
              <a:rect l="l" t="t" r="r" b="b"/>
              <a:pathLst>
                <a:path w="4167939" h="5372100">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pic>
        <p:nvPicPr>
          <p:cNvPr id="12" name="Image 11">
            <a:extLst>
              <a:ext uri="{FF2B5EF4-FFF2-40B4-BE49-F238E27FC236}">
                <a16:creationId xmlns:a16="http://schemas.microsoft.com/office/drawing/2014/main" id="{BDF71E0A-536E-4C45-908B-66730C6AD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804"/>
            <a:ext cx="4762500" cy="9334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10800000">
            <a:off x="97244" y="5214108"/>
            <a:ext cx="7284818" cy="4687520"/>
            <a:chOff x="0" y="0"/>
            <a:chExt cx="8348715" cy="5372100"/>
          </a:xfrm>
          <a:solidFill>
            <a:srgbClr val="40E0D0"/>
          </a:solidFill>
        </p:grpSpPr>
        <p:sp>
          <p:nvSpPr>
            <p:cNvPr id="5" name="Freeform 5"/>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6" name="Group 6"/>
          <p:cNvGrpSpPr/>
          <p:nvPr/>
        </p:nvGrpSpPr>
        <p:grpSpPr>
          <a:xfrm rot="-10800000">
            <a:off x="10903226" y="5214108"/>
            <a:ext cx="7284818" cy="4687520"/>
            <a:chOff x="0" y="0"/>
            <a:chExt cx="8348715" cy="5372100"/>
          </a:xfrm>
          <a:solidFill>
            <a:srgbClr val="FA8072"/>
          </a:solidFill>
        </p:grpSpPr>
        <p:sp>
          <p:nvSpPr>
            <p:cNvPr id="7" name="Freeform 7"/>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sp>
        <p:nvSpPr>
          <p:cNvPr id="8" name="AutoShape 8"/>
          <p:cNvSpPr/>
          <p:nvPr/>
        </p:nvSpPr>
        <p:spPr>
          <a:xfrm>
            <a:off x="0" y="10052064"/>
            <a:ext cx="18288000" cy="234936"/>
          </a:xfrm>
          <a:prstGeom prst="rect">
            <a:avLst/>
          </a:prstGeom>
          <a:solidFill>
            <a:srgbClr val="1836B2"/>
          </a:solidFill>
        </p:spPr>
      </p:sp>
      <p:grpSp>
        <p:nvGrpSpPr>
          <p:cNvPr id="12" name="Group 12"/>
          <p:cNvGrpSpPr/>
          <p:nvPr/>
        </p:nvGrpSpPr>
        <p:grpSpPr>
          <a:xfrm>
            <a:off x="1652060" y="6127900"/>
            <a:ext cx="3968316" cy="3748946"/>
            <a:chOff x="0" y="-43744"/>
            <a:chExt cx="5291087" cy="4998591"/>
          </a:xfrm>
        </p:grpSpPr>
        <p:sp>
          <p:nvSpPr>
            <p:cNvPr id="13" name="TextBox 13"/>
            <p:cNvSpPr txBox="1"/>
            <p:nvPr/>
          </p:nvSpPr>
          <p:spPr>
            <a:xfrm>
              <a:off x="0" y="-43744"/>
              <a:ext cx="5291085" cy="647699"/>
            </a:xfrm>
            <a:prstGeom prst="rect">
              <a:avLst/>
            </a:prstGeom>
          </p:spPr>
          <p:txBody>
            <a:bodyPr lIns="0" tIns="0" rIns="0" bIns="0" rtlCol="0" anchor="t">
              <a:spAutoFit/>
            </a:bodyPr>
            <a:lstStyle/>
            <a:p>
              <a:pPr marL="0" lvl="0" indent="0" algn="ctr">
                <a:lnSpc>
                  <a:spcPts val="3900"/>
                </a:lnSpc>
                <a:spcBef>
                  <a:spcPct val="0"/>
                </a:spcBef>
              </a:pPr>
              <a:r>
                <a:rPr lang="en-US" sz="3000" b="1" u="none" spc="-60" dirty="0" err="1">
                  <a:solidFill>
                    <a:srgbClr val="FFFFFF"/>
                  </a:solidFill>
                  <a:latin typeface="Fira Sans Medium"/>
                  <a:ea typeface="Fira Sans Medium"/>
                  <a:cs typeface="Fira Sans Medium"/>
                  <a:sym typeface="Fira Sans Medium"/>
                </a:rPr>
                <a:t>HasCrCard</a:t>
              </a:r>
              <a:endParaRPr lang="en-US" sz="3000" b="1" u="none" spc="-60" dirty="0">
                <a:solidFill>
                  <a:srgbClr val="FFFFFF"/>
                </a:solidFill>
                <a:latin typeface="Fira Sans Medium"/>
                <a:ea typeface="Fira Sans Medium"/>
                <a:cs typeface="Fira Sans Medium"/>
                <a:sym typeface="Fira Sans Medium"/>
              </a:endParaRPr>
            </a:p>
          </p:txBody>
        </p:sp>
        <p:sp>
          <p:nvSpPr>
            <p:cNvPr id="14" name="TextBox 14"/>
            <p:cNvSpPr txBox="1"/>
            <p:nvPr/>
          </p:nvSpPr>
          <p:spPr>
            <a:xfrm>
              <a:off x="41439" y="1022150"/>
              <a:ext cx="5249648" cy="3932697"/>
            </a:xfrm>
            <a:prstGeom prst="rect">
              <a:avLst/>
            </a:prstGeom>
          </p:spPr>
          <p:txBody>
            <a:bodyPr lIns="0" tIns="0" rIns="0" bIns="0" rtlCol="0" anchor="t">
              <a:spAutoFit/>
            </a:bodyPr>
            <a:lstStyle/>
            <a:p>
              <a:pPr marL="0" lvl="0" indent="0" algn="ctr">
                <a:lnSpc>
                  <a:spcPts val="2310"/>
                </a:lnSpc>
                <a:spcBef>
                  <a:spcPct val="0"/>
                </a:spcBef>
              </a:pPr>
              <a:r>
                <a:rPr lang="en-US" sz="2000" u="none" spc="8" dirty="0">
                  <a:solidFill>
                    <a:srgbClr val="FFFFFF"/>
                  </a:solidFill>
                  <a:latin typeface="Fira Sans Light"/>
                  <a:ea typeface="Fira Sans Light"/>
                  <a:cs typeface="Fira Sans Light"/>
                  <a:sym typeface="Fira Sans Light"/>
                </a:rPr>
                <a:t>Le fait pour un </a:t>
              </a:r>
              <a:r>
                <a:rPr lang="en-US" sz="2000" u="none" spc="8" dirty="0" err="1">
                  <a:solidFill>
                    <a:srgbClr val="FFFFFF"/>
                  </a:solidFill>
                  <a:latin typeface="Fira Sans Light"/>
                  <a:ea typeface="Fira Sans Light"/>
                  <a:cs typeface="Fira Sans Light"/>
                  <a:sym typeface="Fira Sans Light"/>
                </a:rPr>
                <a:t>individus</a:t>
              </a:r>
              <a:r>
                <a:rPr lang="en-US" sz="2000" u="none" spc="8" dirty="0">
                  <a:solidFill>
                    <a:srgbClr val="FFFFFF"/>
                  </a:solidFill>
                  <a:latin typeface="Fira Sans Light"/>
                  <a:ea typeface="Fira Sans Light"/>
                  <a:cs typeface="Fira Sans Light"/>
                  <a:sym typeface="Fira Sans Light"/>
                </a:rPr>
                <a:t> de </a:t>
              </a:r>
              <a:r>
                <a:rPr lang="en-US" sz="2000" u="none" spc="8" dirty="0" err="1">
                  <a:solidFill>
                    <a:srgbClr val="FFFFFF"/>
                  </a:solidFill>
                  <a:latin typeface="Fira Sans Light"/>
                  <a:ea typeface="Fira Sans Light"/>
                  <a:cs typeface="Fira Sans Light"/>
                  <a:sym typeface="Fira Sans Light"/>
                </a:rPr>
                <a:t>posséder</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ou</a:t>
              </a:r>
              <a:r>
                <a:rPr lang="en-US" sz="2000" u="none" spc="8" dirty="0">
                  <a:solidFill>
                    <a:srgbClr val="FFFFFF"/>
                  </a:solidFill>
                  <a:latin typeface="Fira Sans Light"/>
                  <a:ea typeface="Fira Sans Light"/>
                  <a:cs typeface="Fira Sans Light"/>
                  <a:sym typeface="Fira Sans Light"/>
                </a:rPr>
                <a:t> pas </a:t>
              </a:r>
              <a:r>
                <a:rPr lang="en-US" sz="2000" u="none" spc="8" dirty="0" err="1">
                  <a:solidFill>
                    <a:srgbClr val="FFFFFF"/>
                  </a:solidFill>
                  <a:latin typeface="Fira Sans Light"/>
                  <a:ea typeface="Fira Sans Light"/>
                  <a:cs typeface="Fira Sans Light"/>
                  <a:sym typeface="Fira Sans Light"/>
                </a:rPr>
                <a:t>une</a:t>
              </a:r>
              <a:r>
                <a:rPr lang="en-US" sz="2000" u="none" spc="8" dirty="0">
                  <a:solidFill>
                    <a:srgbClr val="FFFFFF"/>
                  </a:solidFill>
                  <a:latin typeface="Fira Sans Light"/>
                  <a:ea typeface="Fira Sans Light"/>
                  <a:cs typeface="Fira Sans Light"/>
                  <a:sym typeface="Fira Sans Light"/>
                </a:rPr>
                <a:t> carte de credit </a:t>
              </a:r>
              <a:r>
                <a:rPr lang="en-US" sz="2000" u="none" spc="8" dirty="0" err="1">
                  <a:solidFill>
                    <a:srgbClr val="FFFFFF"/>
                  </a:solidFill>
                  <a:latin typeface="Fira Sans Light"/>
                  <a:ea typeface="Fira Sans Light"/>
                  <a:cs typeface="Fira Sans Light"/>
                  <a:sym typeface="Fira Sans Light"/>
                </a:rPr>
                <a:t>n’est</a:t>
              </a:r>
              <a:r>
                <a:rPr lang="en-US" sz="2000" u="none" spc="8" dirty="0">
                  <a:solidFill>
                    <a:srgbClr val="FFFFFF"/>
                  </a:solidFill>
                  <a:latin typeface="Fira Sans Light"/>
                  <a:ea typeface="Fira Sans Light"/>
                  <a:cs typeface="Fira Sans Light"/>
                  <a:sym typeface="Fira Sans Light"/>
                </a:rPr>
                <a:t> pas un </a:t>
              </a:r>
              <a:r>
                <a:rPr lang="en-US" sz="2000" u="none" spc="8" dirty="0" err="1">
                  <a:solidFill>
                    <a:srgbClr val="FFFFFF"/>
                  </a:solidFill>
                  <a:latin typeface="Fira Sans Light"/>
                  <a:ea typeface="Fira Sans Light"/>
                  <a:cs typeface="Fira Sans Light"/>
                  <a:sym typeface="Fira Sans Light"/>
                </a:rPr>
                <a:t>facteur</a:t>
              </a:r>
              <a:r>
                <a:rPr lang="en-US" sz="2000" u="none" spc="8" dirty="0">
                  <a:solidFill>
                    <a:srgbClr val="FFFFFF"/>
                  </a:solidFill>
                  <a:latin typeface="Fira Sans Light"/>
                  <a:ea typeface="Fira Sans Light"/>
                  <a:cs typeface="Fira Sans Light"/>
                  <a:sym typeface="Fira Sans Light"/>
                </a:rPr>
                <a:t> determinant dans la decision de quitter la </a:t>
              </a:r>
              <a:r>
                <a:rPr lang="en-US" sz="2000" u="none" spc="8" dirty="0" err="1">
                  <a:solidFill>
                    <a:srgbClr val="FFFFFF"/>
                  </a:solidFill>
                  <a:latin typeface="Fira Sans Light"/>
                  <a:ea typeface="Fira Sans Light"/>
                  <a:cs typeface="Fira Sans Light"/>
                  <a:sym typeface="Fira Sans Light"/>
                </a:rPr>
                <a:t>banque</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D’ailleurs</a:t>
              </a:r>
              <a:r>
                <a:rPr lang="en-US" sz="2000" u="none" spc="8" dirty="0">
                  <a:solidFill>
                    <a:srgbClr val="FFFFFF"/>
                  </a:solidFill>
                  <a:latin typeface="Fira Sans Light"/>
                  <a:ea typeface="Fira Sans Light"/>
                  <a:cs typeface="Fira Sans Light"/>
                  <a:sym typeface="Fira Sans Light"/>
                </a:rPr>
                <a:t>, les proportions de </a:t>
              </a:r>
              <a:r>
                <a:rPr lang="en-US" sz="2000" u="none" spc="8" dirty="0" err="1">
                  <a:solidFill>
                    <a:srgbClr val="FFFFFF"/>
                  </a:solidFill>
                  <a:latin typeface="Fira Sans Light"/>
                  <a:ea typeface="Fira Sans Light"/>
                  <a:cs typeface="Fira Sans Light"/>
                  <a:sym typeface="Fira Sans Light"/>
                </a:rPr>
                <a:t>départ</a:t>
              </a:r>
              <a:r>
                <a:rPr lang="en-US" sz="2000" u="none" spc="8" dirty="0">
                  <a:solidFill>
                    <a:srgbClr val="FFFFFF"/>
                  </a:solidFill>
                  <a:latin typeface="Fira Sans Light"/>
                  <a:ea typeface="Fira Sans Light"/>
                  <a:cs typeface="Fira Sans Light"/>
                  <a:sym typeface="Fira Sans Light"/>
                </a:rPr>
                <a:t> de la </a:t>
              </a:r>
              <a:r>
                <a:rPr lang="en-US" sz="2000" u="none" spc="8" dirty="0" err="1">
                  <a:solidFill>
                    <a:srgbClr val="FFFFFF"/>
                  </a:solidFill>
                  <a:latin typeface="Fira Sans Light"/>
                  <a:ea typeface="Fira Sans Light"/>
                  <a:cs typeface="Fira Sans Light"/>
                  <a:sym typeface="Fira Sans Light"/>
                </a:rPr>
                <a:t>banque</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sont</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pratiquement</a:t>
              </a:r>
              <a:r>
                <a:rPr lang="en-US" sz="2000" u="none" spc="8" dirty="0">
                  <a:solidFill>
                    <a:srgbClr val="FFFFFF"/>
                  </a:solidFill>
                  <a:latin typeface="Fira Sans Light"/>
                  <a:ea typeface="Fira Sans Light"/>
                  <a:cs typeface="Fira Sans Light"/>
                  <a:sym typeface="Fira Sans Light"/>
                </a:rPr>
                <a:t> </a:t>
              </a:r>
              <a:r>
                <a:rPr lang="en-US" sz="2000" u="none" spc="8" dirty="0" err="1">
                  <a:solidFill>
                    <a:srgbClr val="FFFFFF"/>
                  </a:solidFill>
                  <a:latin typeface="Fira Sans Light"/>
                  <a:ea typeface="Fira Sans Light"/>
                  <a:cs typeface="Fira Sans Light"/>
                  <a:sym typeface="Fira Sans Light"/>
                </a:rPr>
                <a:t>égale</a:t>
              </a:r>
              <a:r>
                <a:rPr lang="en-US" sz="2000" u="none" spc="8" dirty="0">
                  <a:solidFill>
                    <a:srgbClr val="FFFFFF"/>
                  </a:solidFill>
                  <a:latin typeface="Fira Sans Light"/>
                  <a:ea typeface="Fira Sans Light"/>
                  <a:cs typeface="Fira Sans Light"/>
                  <a:sym typeface="Fira Sans Light"/>
                </a:rPr>
                <a:t> pour </a:t>
              </a:r>
              <a:r>
                <a:rPr lang="en-US" sz="2000" u="none" spc="8" dirty="0" err="1">
                  <a:solidFill>
                    <a:srgbClr val="FFFFFF"/>
                  </a:solidFill>
                  <a:latin typeface="Fira Sans Light"/>
                  <a:ea typeface="Fira Sans Light"/>
                  <a:cs typeface="Fira Sans Light"/>
                  <a:sym typeface="Fira Sans Light"/>
                </a:rPr>
                <a:t>ceux</a:t>
              </a:r>
              <a:r>
                <a:rPr lang="en-US" sz="2000" u="none" spc="8" dirty="0">
                  <a:solidFill>
                    <a:srgbClr val="FFFFFF"/>
                  </a:solidFill>
                  <a:latin typeface="Fira Sans Light"/>
                  <a:ea typeface="Fira Sans Light"/>
                  <a:cs typeface="Fira Sans Light"/>
                  <a:sym typeface="Fira Sans Light"/>
                </a:rPr>
                <a:t> qui </a:t>
              </a:r>
              <a:r>
                <a:rPr lang="en-US" sz="2000" u="none" spc="8" dirty="0" err="1">
                  <a:solidFill>
                    <a:srgbClr val="FFFFFF"/>
                  </a:solidFill>
                  <a:latin typeface="Fira Sans Light"/>
                  <a:ea typeface="Fira Sans Light"/>
                  <a:cs typeface="Fira Sans Light"/>
                  <a:sym typeface="Fira Sans Light"/>
                </a:rPr>
                <a:t>possèden</a:t>
              </a:r>
              <a:r>
                <a:rPr lang="en-US" sz="2000" spc="8" dirty="0" err="1">
                  <a:solidFill>
                    <a:srgbClr val="FFFFFF"/>
                  </a:solidFill>
                  <a:latin typeface="Fira Sans Light"/>
                  <a:ea typeface="Fira Sans Light"/>
                  <a:cs typeface="Fira Sans Light"/>
                  <a:sym typeface="Fira Sans Light"/>
                </a:rPr>
                <a:t>t</a:t>
              </a:r>
              <a:r>
                <a:rPr lang="en-US" sz="2000" spc="8" dirty="0">
                  <a:solidFill>
                    <a:srgbClr val="FFFFFF"/>
                  </a:solidFill>
                  <a:latin typeface="Fira Sans Light"/>
                  <a:ea typeface="Fira Sans Light"/>
                  <a:cs typeface="Fira Sans Light"/>
                  <a:sym typeface="Fira Sans Light"/>
                </a:rPr>
                <a:t> </a:t>
              </a:r>
              <a:r>
                <a:rPr lang="en-US" sz="2000" spc="8" dirty="0" err="1">
                  <a:solidFill>
                    <a:srgbClr val="FFFFFF"/>
                  </a:solidFill>
                  <a:latin typeface="Fira Sans Light"/>
                  <a:ea typeface="Fira Sans Light"/>
                  <a:cs typeface="Fira Sans Light"/>
                  <a:sym typeface="Fira Sans Light"/>
                </a:rPr>
                <a:t>une</a:t>
              </a:r>
              <a:r>
                <a:rPr lang="en-US" sz="2000" spc="8" dirty="0">
                  <a:solidFill>
                    <a:srgbClr val="FFFFFF"/>
                  </a:solidFill>
                  <a:latin typeface="Fira Sans Light"/>
                  <a:ea typeface="Fira Sans Light"/>
                  <a:cs typeface="Fira Sans Light"/>
                  <a:sym typeface="Fira Sans Light"/>
                </a:rPr>
                <a:t> carte et pour </a:t>
              </a:r>
              <a:r>
                <a:rPr lang="en-US" sz="2000" spc="8" dirty="0" err="1">
                  <a:solidFill>
                    <a:srgbClr val="FFFFFF"/>
                  </a:solidFill>
                  <a:latin typeface="Fira Sans Light"/>
                  <a:ea typeface="Fira Sans Light"/>
                  <a:cs typeface="Fira Sans Light"/>
                  <a:sym typeface="Fira Sans Light"/>
                </a:rPr>
                <a:t>ceux</a:t>
              </a:r>
              <a:r>
                <a:rPr lang="en-US" sz="2000" spc="8" dirty="0">
                  <a:solidFill>
                    <a:srgbClr val="FFFFFF"/>
                  </a:solidFill>
                  <a:latin typeface="Fira Sans Light"/>
                  <a:ea typeface="Fira Sans Light"/>
                  <a:cs typeface="Fira Sans Light"/>
                  <a:sym typeface="Fira Sans Light"/>
                </a:rPr>
                <a:t> qui </a:t>
              </a:r>
              <a:r>
                <a:rPr lang="en-US" sz="2000" spc="8" dirty="0" err="1">
                  <a:solidFill>
                    <a:srgbClr val="FFFFFF"/>
                  </a:solidFill>
                  <a:latin typeface="Fira Sans Light"/>
                  <a:ea typeface="Fira Sans Light"/>
                  <a:cs typeface="Fira Sans Light"/>
                  <a:sym typeface="Fira Sans Light"/>
                </a:rPr>
                <a:t>n’en</a:t>
              </a:r>
              <a:r>
                <a:rPr lang="en-US" sz="2000" spc="8" dirty="0">
                  <a:solidFill>
                    <a:srgbClr val="FFFFFF"/>
                  </a:solidFill>
                  <a:latin typeface="Fira Sans Light"/>
                  <a:ea typeface="Fira Sans Light"/>
                  <a:cs typeface="Fira Sans Light"/>
                  <a:sym typeface="Fira Sans Light"/>
                </a:rPr>
                <a:t> </a:t>
              </a:r>
              <a:r>
                <a:rPr lang="en-US" sz="2000" spc="8" dirty="0" err="1">
                  <a:solidFill>
                    <a:srgbClr val="FFFFFF"/>
                  </a:solidFill>
                  <a:latin typeface="Fira Sans Light"/>
                  <a:ea typeface="Fira Sans Light"/>
                  <a:cs typeface="Fira Sans Light"/>
                  <a:sym typeface="Fira Sans Light"/>
                </a:rPr>
                <a:t>ont</a:t>
              </a:r>
              <a:r>
                <a:rPr lang="en-US" sz="2000" spc="8" dirty="0">
                  <a:solidFill>
                    <a:srgbClr val="FFFFFF"/>
                  </a:solidFill>
                  <a:latin typeface="Fira Sans Light"/>
                  <a:ea typeface="Fira Sans Light"/>
                  <a:cs typeface="Fira Sans Light"/>
                  <a:sym typeface="Fira Sans Light"/>
                </a:rPr>
                <a:t> pas</a:t>
              </a:r>
              <a:endParaRPr lang="en-US" sz="2000" u="none" spc="8" dirty="0">
                <a:solidFill>
                  <a:srgbClr val="FFFFFF"/>
                </a:solidFill>
                <a:latin typeface="Fira Sans Light"/>
                <a:ea typeface="Fira Sans Light"/>
                <a:cs typeface="Fira Sans Light"/>
                <a:sym typeface="Fira Sans Light"/>
              </a:endParaRPr>
            </a:p>
          </p:txBody>
        </p:sp>
      </p:grpSp>
      <p:grpSp>
        <p:nvGrpSpPr>
          <p:cNvPr id="22" name="Group 4">
            <a:extLst>
              <a:ext uri="{FF2B5EF4-FFF2-40B4-BE49-F238E27FC236}">
                <a16:creationId xmlns:a16="http://schemas.microsoft.com/office/drawing/2014/main" id="{CF1A9120-FDD0-4FE5-8772-9C394146499B}"/>
              </a:ext>
            </a:extLst>
          </p:cNvPr>
          <p:cNvGrpSpPr/>
          <p:nvPr/>
        </p:nvGrpSpPr>
        <p:grpSpPr>
          <a:xfrm rot="-10800000">
            <a:off x="97245" y="155013"/>
            <a:ext cx="7284818" cy="4687520"/>
            <a:chOff x="0" y="0"/>
            <a:chExt cx="8348715" cy="5372100"/>
          </a:xfrm>
          <a:solidFill>
            <a:srgbClr val="90EE90"/>
          </a:solidFill>
        </p:grpSpPr>
        <p:sp>
          <p:nvSpPr>
            <p:cNvPr id="23" name="Freeform 5">
              <a:extLst>
                <a:ext uri="{FF2B5EF4-FFF2-40B4-BE49-F238E27FC236}">
                  <a16:creationId xmlns:a16="http://schemas.microsoft.com/office/drawing/2014/main" id="{6561F01F-5884-41B2-AA91-4C264364A747}"/>
                </a:ext>
              </a:extLst>
            </p:cNvPr>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24" name="Group 4">
            <a:extLst>
              <a:ext uri="{FF2B5EF4-FFF2-40B4-BE49-F238E27FC236}">
                <a16:creationId xmlns:a16="http://schemas.microsoft.com/office/drawing/2014/main" id="{B8FCFE75-2D26-4D47-AAE8-B4A3025D55A5}"/>
              </a:ext>
            </a:extLst>
          </p:cNvPr>
          <p:cNvGrpSpPr/>
          <p:nvPr/>
        </p:nvGrpSpPr>
        <p:grpSpPr>
          <a:xfrm rot="-10800000">
            <a:off x="10903227" y="155013"/>
            <a:ext cx="7284818" cy="4687520"/>
            <a:chOff x="0" y="0"/>
            <a:chExt cx="8348715" cy="5372100"/>
          </a:xfrm>
          <a:solidFill>
            <a:srgbClr val="ADD8E6"/>
          </a:solidFill>
        </p:grpSpPr>
        <p:sp>
          <p:nvSpPr>
            <p:cNvPr id="25" name="Freeform 5">
              <a:extLst>
                <a:ext uri="{FF2B5EF4-FFF2-40B4-BE49-F238E27FC236}">
                  <a16:creationId xmlns:a16="http://schemas.microsoft.com/office/drawing/2014/main" id="{5444D04F-BE3B-432F-BFEE-1ABC9BF936D6}"/>
                </a:ext>
              </a:extLst>
            </p:cNvPr>
            <p:cNvSpPr/>
            <p:nvPr/>
          </p:nvSpPr>
          <p:spPr>
            <a:xfrm>
              <a:off x="0" y="0"/>
              <a:ext cx="8348714" cy="5372100"/>
            </a:xfrm>
            <a:custGeom>
              <a:avLst/>
              <a:gdLst/>
              <a:ahLst/>
              <a:cxnLst/>
              <a:rect l="l" t="t" r="r" b="b"/>
              <a:pathLst>
                <a:path w="8348714" h="5372100">
                  <a:moveTo>
                    <a:pt x="6798045" y="0"/>
                  </a:moveTo>
                  <a:lnTo>
                    <a:pt x="1550670" y="0"/>
                  </a:lnTo>
                  <a:lnTo>
                    <a:pt x="0" y="2686050"/>
                  </a:lnTo>
                  <a:lnTo>
                    <a:pt x="1550670" y="5372100"/>
                  </a:lnTo>
                  <a:lnTo>
                    <a:pt x="6798045" y="5372100"/>
                  </a:lnTo>
                  <a:lnTo>
                    <a:pt x="8348714" y="2686050"/>
                  </a:lnTo>
                  <a:lnTo>
                    <a:pt x="6798045" y="0"/>
                  </a:lnTo>
                  <a:close/>
                </a:path>
              </a:pathLst>
            </a:custGeom>
            <a:grpFill/>
          </p:spPr>
        </p:sp>
      </p:grpSp>
      <p:grpSp>
        <p:nvGrpSpPr>
          <p:cNvPr id="28" name="Group 9">
            <a:extLst>
              <a:ext uri="{FF2B5EF4-FFF2-40B4-BE49-F238E27FC236}">
                <a16:creationId xmlns:a16="http://schemas.microsoft.com/office/drawing/2014/main" id="{DC1F8B66-407C-45E4-A785-B19A57A53139}"/>
              </a:ext>
            </a:extLst>
          </p:cNvPr>
          <p:cNvGrpSpPr/>
          <p:nvPr/>
        </p:nvGrpSpPr>
        <p:grpSpPr>
          <a:xfrm>
            <a:off x="1874279" y="1050247"/>
            <a:ext cx="3523877" cy="3143685"/>
            <a:chOff x="0" y="-36926"/>
            <a:chExt cx="4698502" cy="4191578"/>
          </a:xfrm>
        </p:grpSpPr>
        <p:sp>
          <p:nvSpPr>
            <p:cNvPr id="29" name="TextBox 10">
              <a:extLst>
                <a:ext uri="{FF2B5EF4-FFF2-40B4-BE49-F238E27FC236}">
                  <a16:creationId xmlns:a16="http://schemas.microsoft.com/office/drawing/2014/main" id="{93861E31-95C6-40DA-A118-62E17575BC11}"/>
                </a:ext>
              </a:extLst>
            </p:cNvPr>
            <p:cNvSpPr txBox="1"/>
            <p:nvPr/>
          </p:nvSpPr>
          <p:spPr>
            <a:xfrm>
              <a:off x="0" y="1263092"/>
              <a:ext cx="4698502" cy="2891560"/>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La </a:t>
              </a:r>
              <a:r>
                <a:rPr lang="en-US" sz="2400" u="none" spc="7" dirty="0" err="1">
                  <a:solidFill>
                    <a:srgbClr val="000000"/>
                  </a:solidFill>
                  <a:latin typeface="Fira Sans Light"/>
                  <a:ea typeface="Fira Sans Light"/>
                  <a:cs typeface="Fira Sans Light"/>
                  <a:sym typeface="Fira Sans Light"/>
                </a:rPr>
                <a:t>localisation</a:t>
              </a:r>
              <a:r>
                <a:rPr lang="en-US" sz="2400" u="none" spc="7" dirty="0">
                  <a:solidFill>
                    <a:srgbClr val="000000"/>
                  </a:solidFill>
                  <a:latin typeface="Fira Sans Light"/>
                  <a:ea typeface="Fira Sans Light"/>
                  <a:cs typeface="Fira Sans Light"/>
                  <a:sym typeface="Fira Sans Light"/>
                </a:rPr>
                <a:t> influence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banque. En effet, les individus vivant en Allemagne ont plus tendance à quitter la banque que ceux vivant en France et en Espagne.</a:t>
              </a:r>
              <a:endParaRPr lang="en-US" sz="2400" u="none" spc="7" dirty="0">
                <a:solidFill>
                  <a:srgbClr val="000000"/>
                </a:solidFill>
                <a:latin typeface="Fira Sans Light"/>
                <a:ea typeface="Fira Sans Light"/>
                <a:cs typeface="Fira Sans Light"/>
                <a:sym typeface="Fira Sans Light"/>
              </a:endParaRPr>
            </a:p>
          </p:txBody>
        </p:sp>
        <p:sp>
          <p:nvSpPr>
            <p:cNvPr id="30" name="TextBox 11">
              <a:extLst>
                <a:ext uri="{FF2B5EF4-FFF2-40B4-BE49-F238E27FC236}">
                  <a16:creationId xmlns:a16="http://schemas.microsoft.com/office/drawing/2014/main" id="{0087F42B-87ED-407E-9D3D-B6CDE6F2AC9D}"/>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spc="-60" dirty="0">
                  <a:solidFill>
                    <a:srgbClr val="000000"/>
                  </a:solidFill>
                  <a:latin typeface="Fira Sans Medium"/>
                  <a:ea typeface="Fira Sans Medium"/>
                  <a:cs typeface="Fira Sans Medium"/>
                  <a:sym typeface="Fira Sans Medium"/>
                </a:rPr>
                <a:t>Geography</a:t>
              </a:r>
              <a:endParaRPr lang="en-US" sz="3000" b="1" u="none" spc="-60" dirty="0">
                <a:solidFill>
                  <a:srgbClr val="000000"/>
                </a:solidFill>
                <a:latin typeface="Fira Sans Medium"/>
                <a:ea typeface="Fira Sans Medium"/>
                <a:cs typeface="Fira Sans Medium"/>
                <a:sym typeface="Fira Sans Medium"/>
              </a:endParaRPr>
            </a:p>
          </p:txBody>
        </p:sp>
      </p:grpSp>
      <p:grpSp>
        <p:nvGrpSpPr>
          <p:cNvPr id="31" name="Group 9">
            <a:extLst>
              <a:ext uri="{FF2B5EF4-FFF2-40B4-BE49-F238E27FC236}">
                <a16:creationId xmlns:a16="http://schemas.microsoft.com/office/drawing/2014/main" id="{043E0CED-71FA-4DBC-9A36-12AEC1AE9075}"/>
              </a:ext>
            </a:extLst>
          </p:cNvPr>
          <p:cNvGrpSpPr/>
          <p:nvPr/>
        </p:nvGrpSpPr>
        <p:grpSpPr>
          <a:xfrm>
            <a:off x="12889844" y="850437"/>
            <a:ext cx="3523877" cy="3412989"/>
            <a:chOff x="0" y="-36926"/>
            <a:chExt cx="4698502" cy="4550650"/>
          </a:xfrm>
        </p:grpSpPr>
        <p:sp>
          <p:nvSpPr>
            <p:cNvPr id="32" name="TextBox 10">
              <a:extLst>
                <a:ext uri="{FF2B5EF4-FFF2-40B4-BE49-F238E27FC236}">
                  <a16:creationId xmlns:a16="http://schemas.microsoft.com/office/drawing/2014/main" id="{D0CC1212-6211-44F4-B76A-119192A21B2B}"/>
                </a:ext>
              </a:extLst>
            </p:cNvPr>
            <p:cNvSpPr txBox="1"/>
            <p:nvPr/>
          </p:nvSpPr>
          <p:spPr>
            <a:xfrm>
              <a:off x="0" y="1263092"/>
              <a:ext cx="4698502" cy="3250632"/>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Le </a:t>
              </a:r>
              <a:r>
                <a:rPr lang="en-US" sz="2400" u="none" spc="7" dirty="0" err="1">
                  <a:solidFill>
                    <a:srgbClr val="000000"/>
                  </a:solidFill>
                  <a:latin typeface="Fira Sans Light"/>
                  <a:ea typeface="Fira Sans Light"/>
                  <a:cs typeface="Fira Sans Light"/>
                  <a:sym typeface="Fira Sans Light"/>
                </a:rPr>
                <a:t>sexe</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lui</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aussi</a:t>
              </a:r>
              <a:r>
                <a:rPr lang="en-US" sz="2400" u="none" spc="7" dirty="0">
                  <a:solidFill>
                    <a:srgbClr val="000000"/>
                  </a:solidFill>
                  <a:latin typeface="Fira Sans Light"/>
                  <a:ea typeface="Fira Sans Light"/>
                  <a:cs typeface="Fira Sans Light"/>
                  <a:sym typeface="Fira Sans Light"/>
                </a:rPr>
                <a:t> influence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banque, ce qui explique pourquoi les individus de sexe féminin  ont plus tendance à quitter la banque que ceux de sexe masculin.</a:t>
              </a:r>
              <a:endParaRPr lang="en-US" sz="2400" u="none" spc="7" dirty="0">
                <a:solidFill>
                  <a:srgbClr val="000000"/>
                </a:solidFill>
                <a:latin typeface="Fira Sans Light"/>
                <a:ea typeface="Fira Sans Light"/>
                <a:cs typeface="Fira Sans Light"/>
                <a:sym typeface="Fira Sans Light"/>
              </a:endParaRPr>
            </a:p>
          </p:txBody>
        </p:sp>
        <p:sp>
          <p:nvSpPr>
            <p:cNvPr id="33" name="TextBox 11">
              <a:extLst>
                <a:ext uri="{FF2B5EF4-FFF2-40B4-BE49-F238E27FC236}">
                  <a16:creationId xmlns:a16="http://schemas.microsoft.com/office/drawing/2014/main" id="{58B29633-2263-49AD-A5CA-19ABB27CEDD0}"/>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spc="-60" dirty="0">
                  <a:solidFill>
                    <a:srgbClr val="000000"/>
                  </a:solidFill>
                  <a:latin typeface="Fira Sans Medium"/>
                  <a:ea typeface="Fira Sans Medium"/>
                  <a:cs typeface="Fira Sans Medium"/>
                  <a:sym typeface="Fira Sans Medium"/>
                </a:rPr>
                <a:t>Gender</a:t>
              </a:r>
              <a:endParaRPr lang="en-US" sz="3000" b="1" u="none" spc="-60" dirty="0">
                <a:solidFill>
                  <a:srgbClr val="000000"/>
                </a:solidFill>
                <a:latin typeface="Fira Sans Medium"/>
                <a:ea typeface="Fira Sans Medium"/>
                <a:cs typeface="Fira Sans Medium"/>
                <a:sym typeface="Fira Sans Medium"/>
              </a:endParaRPr>
            </a:p>
          </p:txBody>
        </p:sp>
      </p:grpSp>
      <p:grpSp>
        <p:nvGrpSpPr>
          <p:cNvPr id="34" name="Group 9">
            <a:extLst>
              <a:ext uri="{FF2B5EF4-FFF2-40B4-BE49-F238E27FC236}">
                <a16:creationId xmlns:a16="http://schemas.microsoft.com/office/drawing/2014/main" id="{93D0F4A2-0FAD-4C01-B29F-A219D9734F98}"/>
              </a:ext>
            </a:extLst>
          </p:cNvPr>
          <p:cNvGrpSpPr/>
          <p:nvPr/>
        </p:nvGrpSpPr>
        <p:grpSpPr>
          <a:xfrm>
            <a:off x="12889844" y="5665586"/>
            <a:ext cx="3523877" cy="3951598"/>
            <a:chOff x="0" y="-36926"/>
            <a:chExt cx="4698502" cy="5268795"/>
          </a:xfrm>
        </p:grpSpPr>
        <p:sp>
          <p:nvSpPr>
            <p:cNvPr id="35" name="TextBox 10">
              <a:extLst>
                <a:ext uri="{FF2B5EF4-FFF2-40B4-BE49-F238E27FC236}">
                  <a16:creationId xmlns:a16="http://schemas.microsoft.com/office/drawing/2014/main" id="{DE5580E2-F2F3-4FB2-B609-4DD418DEBA7E}"/>
                </a:ext>
              </a:extLst>
            </p:cNvPr>
            <p:cNvSpPr txBox="1"/>
            <p:nvPr/>
          </p:nvSpPr>
          <p:spPr>
            <a:xfrm>
              <a:off x="0" y="1263092"/>
              <a:ext cx="4698502" cy="3968777"/>
            </a:xfrm>
            <a:prstGeom prst="rect">
              <a:avLst/>
            </a:prstGeom>
          </p:spPr>
          <p:txBody>
            <a:bodyPr lIns="0" tIns="0" rIns="0" bIns="0" rtlCol="0" anchor="t">
              <a:spAutoFit/>
            </a:bodyPr>
            <a:lstStyle/>
            <a:p>
              <a:pPr marL="0" lvl="0" indent="0" algn="ctr">
                <a:lnSpc>
                  <a:spcPts val="2078"/>
                </a:lnSpc>
                <a:spcBef>
                  <a:spcPct val="0"/>
                </a:spcBef>
              </a:pPr>
              <a:r>
                <a:rPr lang="en-US" sz="2400" u="none" spc="7" dirty="0">
                  <a:solidFill>
                    <a:srgbClr val="000000"/>
                  </a:solidFill>
                  <a:latin typeface="Fira Sans Light"/>
                  <a:ea typeface="Fira Sans Light"/>
                  <a:cs typeface="Fira Sans Light"/>
                  <a:sym typeface="Fira Sans Light"/>
                </a:rPr>
                <a:t>Le fait pour un </a:t>
              </a:r>
              <a:r>
                <a:rPr lang="en-US" sz="2400" u="none" spc="7" dirty="0" err="1">
                  <a:solidFill>
                    <a:srgbClr val="000000"/>
                  </a:solidFill>
                  <a:latin typeface="Fira Sans Light"/>
                  <a:ea typeface="Fira Sans Light"/>
                  <a:cs typeface="Fira Sans Light"/>
                  <a:sym typeface="Fira Sans Light"/>
                </a:rPr>
                <a:t>individu</a:t>
              </a:r>
              <a:r>
                <a:rPr lang="en-US" sz="2400" u="none" spc="7" dirty="0">
                  <a:solidFill>
                    <a:srgbClr val="000000"/>
                  </a:solidFill>
                  <a:latin typeface="Fira Sans Light"/>
                  <a:ea typeface="Fira Sans Light"/>
                  <a:cs typeface="Fira Sans Light"/>
                  <a:sym typeface="Fira Sans Light"/>
                </a:rPr>
                <a:t> d’être </a:t>
              </a:r>
              <a:r>
                <a:rPr lang="en-US" sz="2400" u="none" spc="7" dirty="0" err="1">
                  <a:solidFill>
                    <a:srgbClr val="000000"/>
                  </a:solidFill>
                  <a:latin typeface="Fira Sans Light"/>
                  <a:ea typeface="Fira Sans Light"/>
                  <a:cs typeface="Fira Sans Light"/>
                  <a:sym typeface="Fira Sans Light"/>
                </a:rPr>
                <a:t>ou</a:t>
              </a:r>
              <a:r>
                <a:rPr lang="en-US" sz="2400" u="none" spc="7" dirty="0">
                  <a:solidFill>
                    <a:srgbClr val="000000"/>
                  </a:solidFill>
                  <a:latin typeface="Fira Sans Light"/>
                  <a:ea typeface="Fira Sans Light"/>
                  <a:cs typeface="Fira Sans Light"/>
                  <a:sym typeface="Fira Sans Light"/>
                </a:rPr>
                <a:t> non un </a:t>
              </a:r>
              <a:r>
                <a:rPr lang="en-US" sz="2400" u="none" spc="7" dirty="0" err="1">
                  <a:solidFill>
                    <a:srgbClr val="000000"/>
                  </a:solidFill>
                  <a:latin typeface="Fira Sans Light"/>
                  <a:ea typeface="Fira Sans Light"/>
                  <a:cs typeface="Fira Sans Light"/>
                  <a:sym typeface="Fira Sans Light"/>
                </a:rPr>
                <a:t>membre</a:t>
              </a:r>
              <a:r>
                <a:rPr lang="en-US" sz="2400" u="none" spc="7" dirty="0">
                  <a:solidFill>
                    <a:srgbClr val="000000"/>
                  </a:solidFill>
                  <a:latin typeface="Fira Sans Light"/>
                  <a:ea typeface="Fira Sans Light"/>
                  <a:cs typeface="Fira Sans Light"/>
                  <a:sym typeface="Fira Sans Light"/>
                </a:rPr>
                <a:t> </a:t>
              </a:r>
              <a:r>
                <a:rPr lang="en-US" sz="2400" u="none" spc="7" dirty="0" err="1">
                  <a:solidFill>
                    <a:srgbClr val="000000"/>
                  </a:solidFill>
                  <a:latin typeface="Fira Sans Light"/>
                  <a:ea typeface="Fira Sans Light"/>
                  <a:cs typeface="Fira Sans Light"/>
                  <a:sym typeface="Fira Sans Light"/>
                </a:rPr>
                <a:t>actif</a:t>
              </a:r>
              <a:r>
                <a:rPr lang="en-US" sz="2400" u="none" spc="7" dirty="0">
                  <a:solidFill>
                    <a:srgbClr val="000000"/>
                  </a:solidFill>
                  <a:latin typeface="Fira Sans Light"/>
                  <a:ea typeface="Fira Sans Light"/>
                  <a:cs typeface="Fira Sans Light"/>
                  <a:sym typeface="Fira Sans Light"/>
                </a:rPr>
                <a:t> </a:t>
              </a:r>
              <a:r>
                <a:rPr lang="en-US" sz="2400" spc="7" dirty="0">
                  <a:solidFill>
                    <a:srgbClr val="000000"/>
                  </a:solidFill>
                  <a:latin typeface="Fira Sans Light"/>
                  <a:ea typeface="Fira Sans Light"/>
                  <a:cs typeface="Fira Sans Light"/>
                  <a:sym typeface="Fira Sans Light"/>
                </a:rPr>
                <a:t>in</a:t>
              </a:r>
              <a:r>
                <a:rPr lang="en-US" sz="2400" u="none" spc="7" dirty="0">
                  <a:solidFill>
                    <a:srgbClr val="000000"/>
                  </a:solidFill>
                  <a:latin typeface="Fira Sans Light"/>
                  <a:ea typeface="Fira Sans Light"/>
                  <a:cs typeface="Fira Sans Light"/>
                  <a:sym typeface="Fira Sans Light"/>
                </a:rPr>
                <a:t>fluence la d</a:t>
              </a:r>
              <a:r>
                <a:rPr lang="fr-CM" sz="2400" u="none" spc="7" dirty="0" err="1">
                  <a:solidFill>
                    <a:srgbClr val="000000"/>
                  </a:solidFill>
                  <a:latin typeface="Fira Sans Light"/>
                  <a:ea typeface="Fira Sans Light"/>
                  <a:cs typeface="Fira Sans Light"/>
                  <a:sym typeface="Fira Sans Light"/>
                </a:rPr>
                <a:t>écision</a:t>
              </a:r>
              <a:r>
                <a:rPr lang="fr-CM" sz="2400" u="none" spc="7" dirty="0">
                  <a:solidFill>
                    <a:srgbClr val="000000"/>
                  </a:solidFill>
                  <a:latin typeface="Fira Sans Light"/>
                  <a:ea typeface="Fira Sans Light"/>
                  <a:cs typeface="Fira Sans Light"/>
                  <a:sym typeface="Fira Sans Light"/>
                </a:rPr>
                <a:t> de quitter ou pas la </a:t>
              </a:r>
              <a:r>
                <a:rPr lang="fr-CM" sz="2400" u="none" spc="7" dirty="0" err="1">
                  <a:solidFill>
                    <a:srgbClr val="000000"/>
                  </a:solidFill>
                  <a:latin typeface="Fira Sans Light"/>
                  <a:ea typeface="Fira Sans Light"/>
                  <a:cs typeface="Fira Sans Light"/>
                  <a:sym typeface="Fira Sans Light"/>
                </a:rPr>
                <a:t>banque.Ceci</a:t>
              </a:r>
              <a:r>
                <a:rPr lang="fr-CM" sz="2400" u="none" spc="7" dirty="0">
                  <a:solidFill>
                    <a:srgbClr val="000000"/>
                  </a:solidFill>
                  <a:latin typeface="Fira Sans Light"/>
                  <a:ea typeface="Fira Sans Light"/>
                  <a:cs typeface="Fira Sans Light"/>
                  <a:sym typeface="Fira Sans Light"/>
                </a:rPr>
                <a:t> s’est aisément illustré par le fait que les membres non actifs ont plus tendance à quitter la banque que les membres actifs.</a:t>
              </a:r>
              <a:endParaRPr lang="en-US" sz="2400" u="none" spc="7" dirty="0">
                <a:solidFill>
                  <a:srgbClr val="000000"/>
                </a:solidFill>
                <a:latin typeface="Fira Sans Light"/>
                <a:ea typeface="Fira Sans Light"/>
                <a:cs typeface="Fira Sans Light"/>
                <a:sym typeface="Fira Sans Light"/>
              </a:endParaRPr>
            </a:p>
          </p:txBody>
        </p:sp>
        <p:sp>
          <p:nvSpPr>
            <p:cNvPr id="36" name="TextBox 11">
              <a:extLst>
                <a:ext uri="{FF2B5EF4-FFF2-40B4-BE49-F238E27FC236}">
                  <a16:creationId xmlns:a16="http://schemas.microsoft.com/office/drawing/2014/main" id="{E3DC7575-C8C7-4370-9A24-DB2BCF67A637}"/>
                </a:ext>
              </a:extLst>
            </p:cNvPr>
            <p:cNvSpPr txBox="1"/>
            <p:nvPr/>
          </p:nvSpPr>
          <p:spPr>
            <a:xfrm>
              <a:off x="0" y="-36926"/>
              <a:ext cx="4698502" cy="642576"/>
            </a:xfrm>
            <a:prstGeom prst="rect">
              <a:avLst/>
            </a:prstGeom>
          </p:spPr>
          <p:txBody>
            <a:bodyPr lIns="0" tIns="0" rIns="0" bIns="0" rtlCol="0" anchor="t">
              <a:spAutoFit/>
            </a:bodyPr>
            <a:lstStyle/>
            <a:p>
              <a:pPr marL="0" lvl="0" indent="0" algn="ctr">
                <a:lnSpc>
                  <a:spcPts val="3900"/>
                </a:lnSpc>
                <a:spcBef>
                  <a:spcPct val="0"/>
                </a:spcBef>
              </a:pPr>
              <a:r>
                <a:rPr lang="en-US" sz="3000" b="1" u="none" spc="-60" dirty="0" err="1">
                  <a:solidFill>
                    <a:srgbClr val="000000"/>
                  </a:solidFill>
                  <a:latin typeface="Fira Sans Medium"/>
                  <a:ea typeface="Fira Sans Medium"/>
                  <a:cs typeface="Fira Sans Medium"/>
                  <a:sym typeface="Fira Sans Medium"/>
                </a:rPr>
                <a:t>IsActiveMember</a:t>
              </a:r>
              <a:endParaRPr lang="en-US" sz="3000" b="1" u="none" spc="-60" dirty="0">
                <a:solidFill>
                  <a:srgbClr val="000000"/>
                </a:solidFill>
                <a:latin typeface="Fira Sans Medium"/>
                <a:ea typeface="Fira Sans Medium"/>
                <a:cs typeface="Fira Sans Medium"/>
                <a:sym typeface="Fira Sans Medium"/>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334707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a:t>
            </a:r>
            <a:r>
              <a:rPr lang="en-US" sz="7925" b="1" dirty="0">
                <a:solidFill>
                  <a:srgbClr val="000000"/>
                </a:solidFill>
                <a:latin typeface="Fira Sans Semi-Bold"/>
                <a:ea typeface="Fira Sans Semi-Bold"/>
                <a:cs typeface="Fira Sans Semi-Bold"/>
                <a:sym typeface="Fira Sans Semi-Bold"/>
              </a:rPr>
              <a:t>UNIVARIEE 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FF0000"/>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FF0000"/>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extLst>
      <p:ext uri="{BB962C8B-B14F-4D97-AF65-F5344CB8AC3E}">
        <p14:creationId xmlns:p14="http://schemas.microsoft.com/office/powerpoint/2010/main" val="4254116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850604E-013C-491B-B770-8B3234AC5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4" y="1333500"/>
            <a:ext cx="10744200" cy="7162800"/>
          </a:xfrm>
          <a:prstGeom prst="rect">
            <a:avLst/>
          </a:prstGeom>
        </p:spPr>
      </p:pic>
      <p:pic>
        <p:nvPicPr>
          <p:cNvPr id="9" name="Image 8">
            <a:extLst>
              <a:ext uri="{FF2B5EF4-FFF2-40B4-BE49-F238E27FC236}">
                <a16:creationId xmlns:a16="http://schemas.microsoft.com/office/drawing/2014/main" id="{BCA303B8-AD92-4624-8CF7-1535A0E0D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216" y="1447800"/>
            <a:ext cx="7959623" cy="6502399"/>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343900"/>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=650.53</m:t>
                    </m:r>
                    <m:r>
                      <a:rPr lang="fr-CM" sz="2600" b="0" i="0" smtClean="0">
                        <a:latin typeface="Cambria Math" panose="02040503050406030204" pitchFamily="18" charset="0"/>
                      </a:rPr>
                      <m:t>,</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=652</m:t>
                    </m:r>
                  </m:oMath>
                </a14:m>
                <a:r>
                  <a:rPr lang="fr-CM" sz="2600" dirty="0"/>
                  <a:t>, et au vue des différents graphes, on pourrait penser que nous sommes dans le cas d’une asymétrie négative; ce qui a été confirmé avec le coefficient d’asymétrie de Yule que nous avons obtenu </a:t>
                </a:r>
              </a:p>
              <a:p>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𝟎𝟏𝟒𝟗</m:t>
                    </m:r>
                  </m:oMath>
                </a14:m>
                <a:r>
                  <a:rPr lang="fr-CM" sz="2600" b="1" dirty="0"/>
                  <a:t> . </a:t>
                </a:r>
                <a:r>
                  <a:rPr lang="fr-CM" sz="2600" dirty="0"/>
                  <a:t>Le </a:t>
                </a:r>
                <a:r>
                  <a:rPr lang="fr-CM" sz="2600" dirty="0" err="1"/>
                  <a:t>boxplot</a:t>
                </a:r>
                <a:r>
                  <a:rPr lang="fr-CM" sz="2600" dirty="0"/>
                  <a:t> nous permet de noter également la présence de quelques valeurs aberrantes (très faibles) par rapport aux autres.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343900"/>
                <a:ext cx="17602200" cy="1737335"/>
              </a:xfrm>
              <a:prstGeom prst="rect">
                <a:avLst/>
              </a:prstGeom>
              <a:blipFill>
                <a:blip r:embed="rId4"/>
                <a:stretch>
                  <a:fillRect l="-623" t="-351" r="-312" b="-8070"/>
                </a:stretch>
              </a:blipFill>
            </p:spPr>
            <p:txBody>
              <a:bodyPr/>
              <a:lstStyle/>
              <a:p>
                <a:r>
                  <a:rPr lang="fr-CM">
                    <a:noFill/>
                  </a:rPr>
                  <a:t> </a:t>
                </a:r>
              </a:p>
            </p:txBody>
          </p:sp>
        </mc:Fallback>
      </mc:AlternateContent>
      <p:sp>
        <p:nvSpPr>
          <p:cNvPr id="6" name="ZoneTexte 5">
            <a:extLst>
              <a:ext uri="{FF2B5EF4-FFF2-40B4-BE49-F238E27FC236}">
                <a16:creationId xmlns:a16="http://schemas.microsoft.com/office/drawing/2014/main" id="{FCA0D1EB-6EF5-40AF-816E-8FB094D4CF20}"/>
              </a:ext>
            </a:extLst>
          </p:cNvPr>
          <p:cNvSpPr txBox="1"/>
          <p:nvPr/>
        </p:nvSpPr>
        <p:spPr>
          <a:xfrm>
            <a:off x="8458200" y="205765"/>
            <a:ext cx="304800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CREDITSCORE</a:t>
            </a:r>
          </a:p>
        </p:txBody>
      </p:sp>
    </p:spTree>
    <p:extLst>
      <p:ext uri="{BB962C8B-B14F-4D97-AF65-F5344CB8AC3E}">
        <p14:creationId xmlns:p14="http://schemas.microsoft.com/office/powerpoint/2010/main" val="502920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435365"/>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=38.92</m:t>
                    </m:r>
                    <m:r>
                      <a:rPr lang="fr-CM" sz="2600" b="0" i="0" smtClean="0">
                        <a:latin typeface="Cambria Math" panose="02040503050406030204" pitchFamily="18" charset="0"/>
                      </a:rPr>
                      <m:t>,</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=37</m:t>
                    </m:r>
                  </m:oMath>
                </a14:m>
                <a:r>
                  <a:rPr lang="fr-CM" sz="2600" dirty="0"/>
                  <a:t>, et au vue des différents graphes, on pourrait penser que nous sommes dans le cas d’une asymétrie positive.  Cela se confirme avec le coefficient d’asymétrie de Yule que nous avons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𝟏𝟔𝟔𝟕</m:t>
                    </m:r>
                  </m:oMath>
                </a14:m>
                <a:r>
                  <a:rPr lang="fr-CM" sz="2600" b="1" dirty="0"/>
                  <a:t> </a:t>
                </a:r>
                <a:r>
                  <a:rPr lang="fr-CM" sz="2600" dirty="0"/>
                  <a:t>.  A partir du </a:t>
                </a:r>
                <a:r>
                  <a:rPr lang="fr-CM" sz="2600" dirty="0" err="1"/>
                  <a:t>boxplot</a:t>
                </a:r>
                <a:r>
                  <a:rPr lang="fr-CM" sz="2600" dirty="0"/>
                  <a:t>, on peut noter également la présence d’un plus grand nombre de valeurs aberrantes (très grandes) par rapport aux autres.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435365"/>
                <a:ext cx="17602200" cy="1737335"/>
              </a:xfrm>
              <a:prstGeom prst="rect">
                <a:avLst/>
              </a:prstGeom>
              <a:blipFill>
                <a:blip r:embed="rId2"/>
                <a:stretch>
                  <a:fillRect l="-623" t="-351" b="-8070"/>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2876BCD7-B4F8-4790-A58F-E181A0FDF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05865"/>
            <a:ext cx="11353800" cy="7569200"/>
          </a:xfrm>
          <a:prstGeom prst="rect">
            <a:avLst/>
          </a:prstGeom>
        </p:spPr>
      </p:pic>
      <p:pic>
        <p:nvPicPr>
          <p:cNvPr id="6" name="Image 5">
            <a:extLst>
              <a:ext uri="{FF2B5EF4-FFF2-40B4-BE49-F238E27FC236}">
                <a16:creationId xmlns:a16="http://schemas.microsoft.com/office/drawing/2014/main" id="{6C40EFED-E70B-4DF0-A2ED-768E4B922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6600" y="853464"/>
            <a:ext cx="7010400" cy="6654799"/>
          </a:xfrm>
          <a:prstGeom prst="rect">
            <a:avLst/>
          </a:prstGeom>
        </p:spPr>
      </p:pic>
      <p:sp>
        <p:nvSpPr>
          <p:cNvPr id="5" name="ZoneTexte 4">
            <a:extLst>
              <a:ext uri="{FF2B5EF4-FFF2-40B4-BE49-F238E27FC236}">
                <a16:creationId xmlns:a16="http://schemas.microsoft.com/office/drawing/2014/main" id="{29E316C9-6FD5-4B0B-90B3-EC5E601E0025}"/>
              </a:ext>
            </a:extLst>
          </p:cNvPr>
          <p:cNvSpPr txBox="1"/>
          <p:nvPr/>
        </p:nvSpPr>
        <p:spPr>
          <a:xfrm>
            <a:off x="8693917" y="135467"/>
            <a:ext cx="1135883"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AGE</a:t>
            </a:r>
          </a:p>
        </p:txBody>
      </p:sp>
    </p:spTree>
    <p:extLst>
      <p:ext uri="{BB962C8B-B14F-4D97-AF65-F5344CB8AC3E}">
        <p14:creationId xmlns:p14="http://schemas.microsoft.com/office/powerpoint/2010/main" val="31475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683074"/>
                <a:ext cx="17602200" cy="1337226"/>
              </a:xfrm>
              <a:prstGeom prst="rect">
                <a:avLst/>
              </a:prstGeom>
              <a:noFill/>
            </p:spPr>
            <p:txBody>
              <a:bodyPr wrap="square" rtlCol="0">
                <a:spAutoFit/>
              </a:bodyPr>
              <a:lstStyle/>
              <a:p>
                <a:r>
                  <a:rPr lang="fr-CM" sz="2600" dirty="0"/>
                  <a:t>La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=5.01</m:t>
                    </m:r>
                  </m:oMath>
                </a14:m>
                <a:r>
                  <a:rPr lang="fr-CM" sz="2600" dirty="0"/>
                  <a:t> ,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=5</m:t>
                    </m:r>
                  </m:oMath>
                </a14:m>
                <a:r>
                  <a:rPr lang="fr-CM" sz="2600" dirty="0"/>
                  <a:t> et les différents graphes laisserait penser que nous sommes dans le cas d’une distribution symétrique. Pour vérifier cela, nous avons calculé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a:latin typeface="Cambria Math" panose="02040503050406030204" pitchFamily="18" charset="0"/>
                      </a:rPr>
                      <m:t>𝟎𝟎𝟎𝟎</m:t>
                    </m:r>
                  </m:oMath>
                </a14:m>
                <a:r>
                  <a:rPr lang="fr-CM" sz="2600" b="1" dirty="0"/>
                  <a:t> </a:t>
                </a:r>
                <a:r>
                  <a:rPr lang="fr-CM" sz="2600" dirty="0"/>
                  <a:t>ce qui permet de confirmer notre observation . A partir du </a:t>
                </a:r>
                <a:r>
                  <a:rPr lang="fr-CM" sz="2600" dirty="0" err="1"/>
                  <a:t>boxplot</a:t>
                </a:r>
                <a:r>
                  <a:rPr lang="fr-CM" sz="2600" dirty="0"/>
                  <a:t>,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683074"/>
                <a:ext cx="17602200" cy="1337226"/>
              </a:xfrm>
              <a:prstGeom prst="rect">
                <a:avLst/>
              </a:prstGeom>
              <a:blipFill>
                <a:blip r:embed="rId2"/>
                <a:stretch>
                  <a:fillRect l="-623" t="-455" b="-10909"/>
                </a:stretch>
              </a:blipFill>
            </p:spPr>
            <p:txBody>
              <a:bodyPr/>
              <a:lstStyle/>
              <a:p>
                <a:r>
                  <a:rPr lang="fr-CM">
                    <a:noFill/>
                  </a:rPr>
                  <a:t> </a:t>
                </a:r>
              </a:p>
            </p:txBody>
          </p:sp>
        </mc:Fallback>
      </mc:AlternateContent>
      <p:pic>
        <p:nvPicPr>
          <p:cNvPr id="4" name="Image 3">
            <a:extLst>
              <a:ext uri="{FF2B5EF4-FFF2-40B4-BE49-F238E27FC236}">
                <a16:creationId xmlns:a16="http://schemas.microsoft.com/office/drawing/2014/main" id="{7C24EC83-5223-44B0-8AB1-6907EC24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67874"/>
            <a:ext cx="10896600" cy="7996698"/>
          </a:xfrm>
          <a:prstGeom prst="rect">
            <a:avLst/>
          </a:prstGeom>
        </p:spPr>
      </p:pic>
      <p:pic>
        <p:nvPicPr>
          <p:cNvPr id="7" name="Image 6">
            <a:extLst>
              <a:ext uri="{FF2B5EF4-FFF2-40B4-BE49-F238E27FC236}">
                <a16:creationId xmlns:a16="http://schemas.microsoft.com/office/drawing/2014/main" id="{D063534C-E729-467B-80F4-44D038A0A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1139274"/>
            <a:ext cx="7391400" cy="7391400"/>
          </a:xfrm>
          <a:prstGeom prst="rect">
            <a:avLst/>
          </a:prstGeom>
        </p:spPr>
      </p:pic>
      <p:sp>
        <p:nvSpPr>
          <p:cNvPr id="5" name="ZoneTexte 4">
            <a:extLst>
              <a:ext uri="{FF2B5EF4-FFF2-40B4-BE49-F238E27FC236}">
                <a16:creationId xmlns:a16="http://schemas.microsoft.com/office/drawing/2014/main" id="{FAAB252B-E538-4962-95EB-9BD87FFB1AF7}"/>
              </a:ext>
            </a:extLst>
          </p:cNvPr>
          <p:cNvSpPr txBox="1"/>
          <p:nvPr/>
        </p:nvSpPr>
        <p:spPr>
          <a:xfrm>
            <a:off x="7900935" y="136981"/>
            <a:ext cx="286713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TENURE</a:t>
            </a:r>
          </a:p>
        </p:txBody>
      </p:sp>
    </p:spTree>
    <p:extLst>
      <p:ext uri="{BB962C8B-B14F-4D97-AF65-F5344CB8AC3E}">
        <p14:creationId xmlns:p14="http://schemas.microsoft.com/office/powerpoint/2010/main" val="154324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511565"/>
                <a:ext cx="17602200" cy="1737335"/>
              </a:xfrm>
              <a:prstGeom prst="rect">
                <a:avLst/>
              </a:prstGeom>
              <a:noFill/>
            </p:spPr>
            <p:txBody>
              <a:bodyPr wrap="square" rtlCol="0">
                <a:spAutoFit/>
              </a:bodyPr>
              <a:lstStyle/>
              <a:p>
                <a:r>
                  <a:rPr lang="fr-CM" sz="2600" dirty="0"/>
                  <a:t>La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=1.5302</m:t>
                    </m:r>
                  </m:oMath>
                </a14:m>
                <a:r>
                  <a:rPr lang="fr-CM" sz="2600" dirty="0"/>
                  <a:t> ,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=1</m:t>
                    </m:r>
                  </m:oMath>
                </a14:m>
                <a:r>
                  <a:rPr lang="fr-CM" sz="2600" dirty="0"/>
                  <a:t> et les différents graphes laisserait penser que nous sommes dans le cas d’une asymétrie positive. Pour vérifier cela, nous avons calculé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smtClean="0">
                        <a:latin typeface="Cambria Math" panose="02040503050406030204" pitchFamily="18" charset="0"/>
                      </a:rPr>
                      <m:t>𝟏</m:t>
                    </m:r>
                    <m:r>
                      <a:rPr lang="fr-CM" sz="2600" b="1" i="1">
                        <a:latin typeface="Cambria Math" panose="02040503050406030204" pitchFamily="18" charset="0"/>
                      </a:rPr>
                      <m:t>.</m:t>
                    </m:r>
                    <m:r>
                      <a:rPr lang="fr-CM" sz="2600" b="1" i="1">
                        <a:latin typeface="Cambria Math" panose="02040503050406030204" pitchFamily="18" charset="0"/>
                      </a:rPr>
                      <m:t>𝟎𝟎𝟎𝟎</m:t>
                    </m:r>
                  </m:oMath>
                </a14:m>
                <a:r>
                  <a:rPr lang="fr-CM" sz="2600" b="1" dirty="0"/>
                  <a:t> </a:t>
                </a:r>
                <a:r>
                  <a:rPr lang="fr-CM" sz="2600" dirty="0"/>
                  <a:t>ce qui permet de confirmer notre observation . A partir du </a:t>
                </a:r>
                <a:r>
                  <a:rPr lang="fr-CM" sz="2600" dirty="0" err="1"/>
                  <a:t>boxplot</a:t>
                </a:r>
                <a:r>
                  <a:rPr lang="fr-CM" sz="2600" dirty="0"/>
                  <a:t>, on observe la présence d’une petite portion de valeurs aberrantes (très grande).</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511565"/>
                <a:ext cx="17602200" cy="1737335"/>
              </a:xfrm>
              <a:prstGeom prst="rect">
                <a:avLst/>
              </a:prstGeom>
              <a:blipFill>
                <a:blip r:embed="rId2"/>
                <a:stretch>
                  <a:fillRect l="-623" t="-351" b="-8421"/>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96F3DD5C-4430-4A89-ABCE-F65219C4C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82065"/>
            <a:ext cx="11125200" cy="7416801"/>
          </a:xfrm>
          <a:prstGeom prst="rect">
            <a:avLst/>
          </a:prstGeom>
        </p:spPr>
      </p:pic>
      <p:pic>
        <p:nvPicPr>
          <p:cNvPr id="6" name="Image 5">
            <a:extLst>
              <a:ext uri="{FF2B5EF4-FFF2-40B4-BE49-F238E27FC236}">
                <a16:creationId xmlns:a16="http://schemas.microsoft.com/office/drawing/2014/main" id="{6D0F61BB-8ADA-482B-894B-3D32DB33D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6200" y="1082065"/>
            <a:ext cx="6807200" cy="6807200"/>
          </a:xfrm>
          <a:prstGeom prst="rect">
            <a:avLst/>
          </a:prstGeom>
        </p:spPr>
      </p:pic>
      <p:sp>
        <p:nvSpPr>
          <p:cNvPr id="9" name="ZoneTexte 8">
            <a:extLst>
              <a:ext uri="{FF2B5EF4-FFF2-40B4-BE49-F238E27FC236}">
                <a16:creationId xmlns:a16="http://schemas.microsoft.com/office/drawing/2014/main" id="{67B29995-965A-45D7-A4D2-D2006BC2F8BD}"/>
              </a:ext>
            </a:extLst>
          </p:cNvPr>
          <p:cNvSpPr txBox="1"/>
          <p:nvPr/>
        </p:nvSpPr>
        <p:spPr>
          <a:xfrm>
            <a:off x="6795297" y="244719"/>
            <a:ext cx="46939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NUMBEROFPRODUCTS</a:t>
            </a:r>
          </a:p>
        </p:txBody>
      </p:sp>
    </p:spTree>
    <p:extLst>
      <p:ext uri="{BB962C8B-B14F-4D97-AF65-F5344CB8AC3E}">
        <p14:creationId xmlns:p14="http://schemas.microsoft.com/office/powerpoint/2010/main" val="2646505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511565"/>
                <a:ext cx="17602200" cy="1737335"/>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=76485.89</m:t>
                    </m:r>
                  </m:oMath>
                </a14:m>
                <a:r>
                  <a:rPr lang="fr-CM" sz="2600" dirty="0"/>
                  <a:t> et la médiane </a:t>
                </a:r>
                <a14:m>
                  <m:oMath xmlns:m="http://schemas.openxmlformats.org/officeDocument/2006/math">
                    <m:r>
                      <a:rPr lang="fr-CM" sz="2600" i="1">
                        <a:latin typeface="Cambria Math" panose="02040503050406030204" pitchFamily="18" charset="0"/>
                      </a:rPr>
                      <m:t>𝑀𝑒</m:t>
                    </m:r>
                    <m:r>
                      <a:rPr lang="fr-CM" sz="2600" i="1">
                        <a:latin typeface="Cambria Math" panose="02040503050406030204" pitchFamily="18" charset="0"/>
                      </a:rPr>
                      <m:t>=97198.54</m:t>
                    </m:r>
                  </m:oMath>
                </a14:m>
                <a:r>
                  <a:rPr lang="fr-CM" sz="2600" dirty="0"/>
                  <a:t> et au regard des différentes figures, on pourrait penser que nous sommes dans le cas d’une asymétrie négative; lequel nous avons vérifié en calculant le coefficient d’asymétrie de Yule et obtenu </a:t>
                </a:r>
                <a14:m>
                  <m:oMath xmlns:m="http://schemas.openxmlformats.org/officeDocument/2006/math">
                    <m:r>
                      <a:rPr lang="fr-CM" sz="2600" b="1" i="1" smtClean="0">
                        <a:latin typeface="Cambria Math" panose="02040503050406030204" pitchFamily="18" charset="0"/>
                      </a:rPr>
                      <m:t>𝒔</m:t>
                    </m:r>
                    <m:r>
                      <a:rPr lang="fr-CM" sz="2600" b="1" i="1" smtClean="0">
                        <a:latin typeface="Cambria Math" panose="02040503050406030204" pitchFamily="18" charset="0"/>
                      </a:rPr>
                      <m:t>=−</m:t>
                    </m:r>
                    <m:r>
                      <a:rPr lang="fr-CM" sz="2600" b="1" i="1" smtClean="0">
                        <a:latin typeface="Cambria Math" panose="02040503050406030204" pitchFamily="18" charset="0"/>
                      </a:rPr>
                      <m:t>𝟎</m:t>
                    </m:r>
                    <m:r>
                      <a:rPr lang="fr-CM" sz="2600" b="1" i="1" smtClean="0">
                        <a:latin typeface="Cambria Math" panose="02040503050406030204" pitchFamily="18" charset="0"/>
                      </a:rPr>
                      <m:t>.</m:t>
                    </m:r>
                    <m:r>
                      <a:rPr lang="fr-CM" sz="2600" b="1" i="1" smtClean="0">
                        <a:latin typeface="Cambria Math" panose="02040503050406030204" pitchFamily="18" charset="0"/>
                      </a:rPr>
                      <m:t>𝟓𝟐𝟑𝟎</m:t>
                    </m:r>
                  </m:oMath>
                </a14:m>
                <a:r>
                  <a:rPr lang="fr-CM" sz="2600" b="1" dirty="0"/>
                  <a:t> </a:t>
                </a:r>
                <a:r>
                  <a:rPr lang="fr-CM" sz="2600" dirty="0"/>
                  <a:t>ce qui permet de confirmer notre observation. A partir du </a:t>
                </a:r>
                <a:r>
                  <a:rPr lang="fr-CM" sz="2600" dirty="0" err="1"/>
                  <a:t>boxplot</a:t>
                </a:r>
                <a:r>
                  <a:rPr lang="fr-CM" sz="2600" dirty="0"/>
                  <a:t>,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511565"/>
                <a:ext cx="17602200" cy="1737335"/>
              </a:xfrm>
              <a:prstGeom prst="rect">
                <a:avLst/>
              </a:prstGeom>
              <a:blipFill>
                <a:blip r:embed="rId2"/>
                <a:stretch>
                  <a:fillRect l="-623" t="-351" b="-8421"/>
                </a:stretch>
              </a:blipFill>
            </p:spPr>
            <p:txBody>
              <a:bodyPr/>
              <a:lstStyle/>
              <a:p>
                <a:r>
                  <a:rPr lang="fr-CM">
                    <a:noFill/>
                  </a:rPr>
                  <a:t> </a:t>
                </a:r>
              </a:p>
            </p:txBody>
          </p:sp>
        </mc:Fallback>
      </mc:AlternateContent>
      <p:pic>
        <p:nvPicPr>
          <p:cNvPr id="3" name="Image 2">
            <a:extLst>
              <a:ext uri="{FF2B5EF4-FFF2-40B4-BE49-F238E27FC236}">
                <a16:creationId xmlns:a16="http://schemas.microsoft.com/office/drawing/2014/main" id="{3AF0AC97-C8CA-4403-9DBE-DBBC940CA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006322"/>
            <a:ext cx="11277601" cy="7518402"/>
          </a:xfrm>
          <a:prstGeom prst="rect">
            <a:avLst/>
          </a:prstGeom>
        </p:spPr>
      </p:pic>
      <p:pic>
        <p:nvPicPr>
          <p:cNvPr id="6" name="Image 5">
            <a:extLst>
              <a:ext uri="{FF2B5EF4-FFF2-40B4-BE49-F238E27FC236}">
                <a16:creationId xmlns:a16="http://schemas.microsoft.com/office/drawing/2014/main" id="{556F5437-268D-429F-8A33-F83842952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8762" y="1577365"/>
            <a:ext cx="6248400" cy="6248400"/>
          </a:xfrm>
          <a:prstGeom prst="rect">
            <a:avLst/>
          </a:prstGeom>
        </p:spPr>
      </p:pic>
      <p:sp>
        <p:nvSpPr>
          <p:cNvPr id="11" name="ZoneTexte 10">
            <a:extLst>
              <a:ext uri="{FF2B5EF4-FFF2-40B4-BE49-F238E27FC236}">
                <a16:creationId xmlns:a16="http://schemas.microsoft.com/office/drawing/2014/main" id="{64BC6E02-4BB6-496C-B32F-AF0B8F5A42AE}"/>
              </a:ext>
            </a:extLst>
          </p:cNvPr>
          <p:cNvSpPr txBox="1"/>
          <p:nvPr/>
        </p:nvSpPr>
        <p:spPr>
          <a:xfrm>
            <a:off x="8255767" y="109424"/>
            <a:ext cx="215746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BALANCE</a:t>
            </a:r>
          </a:p>
        </p:txBody>
      </p:sp>
    </p:spTree>
    <p:extLst>
      <p:ext uri="{BB962C8B-B14F-4D97-AF65-F5344CB8AC3E}">
        <p14:creationId xmlns:p14="http://schemas.microsoft.com/office/powerpoint/2010/main" val="205139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rot="5400000">
            <a:off x="13806204" y="197662"/>
            <a:ext cx="4679458" cy="4284133"/>
          </a:xfrm>
          <a:prstGeom prst="rect">
            <a:avLst/>
          </a:prstGeom>
          <a:solidFill>
            <a:srgbClr val="9CE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4" name="ZoneTexte 13">
            <a:extLst>
              <a:ext uri="{FF2B5EF4-FFF2-40B4-BE49-F238E27FC236}">
                <a16:creationId xmlns:a16="http://schemas.microsoft.com/office/drawing/2014/main" id="{44FA55CF-2E85-4EA7-9FBE-F51767BED3CA}"/>
              </a:ext>
            </a:extLst>
          </p:cNvPr>
          <p:cNvSpPr txBox="1"/>
          <p:nvPr/>
        </p:nvSpPr>
        <p:spPr>
          <a:xfrm>
            <a:off x="14239809" y="136083"/>
            <a:ext cx="3778412" cy="3139321"/>
          </a:xfrm>
          <a:prstGeom prst="rect">
            <a:avLst/>
          </a:prstGeom>
          <a:noFill/>
        </p:spPr>
        <p:txBody>
          <a:bodyPr wrap="square" rtlCol="0">
            <a:spAutoFit/>
          </a:bodyPr>
          <a:lstStyle/>
          <a:p>
            <a:pPr algn="just"/>
            <a:r>
              <a:rPr lang="fr-CM" sz="2200" dirty="0">
                <a:latin typeface="Fira Sans Light" panose="020B0403050000020004" pitchFamily="34" charset="0"/>
              </a:rPr>
              <a:t>Examinons de plus près notre variable Balance. On remarque (</a:t>
            </a:r>
            <a:r>
              <a:rPr lang="fr-CM" sz="2200" dirty="0" err="1">
                <a:latin typeface="Fira Sans Light" panose="020B0403050000020004" pitchFamily="34" charset="0"/>
              </a:rPr>
              <a:t>Fig</a:t>
            </a:r>
            <a:r>
              <a:rPr lang="fr-CM" sz="2200" dirty="0">
                <a:latin typeface="Fira Sans Light" panose="020B0403050000020004" pitchFamily="34" charset="0"/>
              </a:rPr>
              <a:t> 2) que 50% des personnes avec les comptes bancaires les plus fournis se partagent à eux seuls 85.66% des richesses totales contre 14.34% pour tous les 50% restant.</a:t>
            </a:r>
          </a:p>
        </p:txBody>
      </p:sp>
      <p:pic>
        <p:nvPicPr>
          <p:cNvPr id="18" name="Image 17">
            <a:extLst>
              <a:ext uri="{FF2B5EF4-FFF2-40B4-BE49-F238E27FC236}">
                <a16:creationId xmlns:a16="http://schemas.microsoft.com/office/drawing/2014/main" id="{EC3B5FE8-9F1D-4650-884C-A4295ED7A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617419"/>
            <a:ext cx="10363328" cy="5485714"/>
          </a:xfrm>
          <a:prstGeom prst="rect">
            <a:avLst/>
          </a:prstGeom>
        </p:spPr>
      </p:pic>
      <p:pic>
        <p:nvPicPr>
          <p:cNvPr id="22" name="Image 21">
            <a:extLst>
              <a:ext uri="{FF2B5EF4-FFF2-40B4-BE49-F238E27FC236}">
                <a16:creationId xmlns:a16="http://schemas.microsoft.com/office/drawing/2014/main" id="{E7080486-5ED8-4EEC-A498-F00B7B3EBC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136083"/>
            <a:ext cx="7035833" cy="4481336"/>
          </a:xfrm>
          <a:prstGeom prst="rect">
            <a:avLst/>
          </a:prstGeom>
        </p:spPr>
      </p:pic>
      <p:cxnSp>
        <p:nvCxnSpPr>
          <p:cNvPr id="31" name="Connecteur droit 30">
            <a:extLst>
              <a:ext uri="{FF2B5EF4-FFF2-40B4-BE49-F238E27FC236}">
                <a16:creationId xmlns:a16="http://schemas.microsoft.com/office/drawing/2014/main" id="{21AEF871-D8FB-4C46-AEAA-AA8706D77F5D}"/>
              </a:ext>
            </a:extLst>
          </p:cNvPr>
          <p:cNvCxnSpPr>
            <a:cxnSpLocks/>
          </p:cNvCxnSpPr>
          <p:nvPr/>
        </p:nvCxnSpPr>
        <p:spPr>
          <a:xfrm flipV="1">
            <a:off x="14020864" y="4617422"/>
            <a:ext cx="0" cy="3878878"/>
          </a:xfrm>
          <a:prstGeom prst="line">
            <a:avLst/>
          </a:prstGeom>
          <a:ln w="57150">
            <a:solidFill>
              <a:srgbClr val="9CE29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09AB9386-2FDD-4AA4-BDF6-87393BF4D638}"/>
                  </a:ext>
                </a:extLst>
              </p:cNvPr>
              <p:cNvSpPr txBox="1"/>
              <p:nvPr/>
            </p:nvSpPr>
            <p:spPr>
              <a:xfrm>
                <a:off x="14239809" y="5143500"/>
                <a:ext cx="3778410" cy="4154984"/>
              </a:xfrm>
              <a:prstGeom prst="rect">
                <a:avLst/>
              </a:prstGeom>
              <a:noFill/>
            </p:spPr>
            <p:txBody>
              <a:bodyPr wrap="square" rtlCol="0">
                <a:spAutoFit/>
              </a:bodyPr>
              <a:lstStyle/>
              <a:p>
                <a:pPr algn="just"/>
                <a:r>
                  <a:rPr lang="fr-CM" sz="2200" dirty="0"/>
                  <a:t>A partir de notre courbe de Lorentz (</a:t>
                </a:r>
                <a:r>
                  <a:rPr lang="fr-CM" sz="2200" dirty="0" err="1"/>
                  <a:t>Fig</a:t>
                </a:r>
                <a:r>
                  <a:rPr lang="fr-CM" sz="2200" dirty="0"/>
                  <a:t> 3), on observe un écart pas très grand entre en la droite d’</a:t>
                </a:r>
                <a:r>
                  <a:rPr lang="fr-CM" sz="2200" dirty="0" err="1"/>
                  <a:t>équi-repartition</a:t>
                </a:r>
                <a:r>
                  <a:rPr lang="fr-CM" sz="2200" dirty="0"/>
                  <a:t> et la courbe de Lorentz ce qui laisserait penser qu’il existe une inégalité modérée de soldes bancaires au sein de notre population; lequel nous avons vérifié en calculant l’indice de GINI et obtenu</a:t>
                </a:r>
              </a:p>
              <a:p>
                <a:pPr algn="just"/>
                <a:r>
                  <a:rPr lang="fr-CM" sz="2200" dirty="0"/>
                  <a:t> </a:t>
                </a:r>
                <a14:m>
                  <m:oMath xmlns:m="http://schemas.openxmlformats.org/officeDocument/2006/math">
                    <m:sSub>
                      <m:sSubPr>
                        <m:ctrlPr>
                          <a:rPr lang="fr-CM" sz="2200" b="1" i="1" smtClean="0">
                            <a:latin typeface="Cambria Math" panose="02040503050406030204" pitchFamily="18" charset="0"/>
                          </a:rPr>
                        </m:ctrlPr>
                      </m:sSubPr>
                      <m:e>
                        <m:r>
                          <a:rPr lang="fr-CM" sz="2200" b="1" i="1" smtClean="0">
                            <a:latin typeface="Cambria Math" panose="02040503050406030204" pitchFamily="18" charset="0"/>
                          </a:rPr>
                          <m:t>𝑰</m:t>
                        </m:r>
                      </m:e>
                      <m:sub>
                        <m:r>
                          <a:rPr lang="fr-CM" sz="2200" b="1" i="1" smtClean="0">
                            <a:latin typeface="Cambria Math" panose="02040503050406030204" pitchFamily="18" charset="0"/>
                          </a:rPr>
                          <m:t>𝑮</m:t>
                        </m:r>
                      </m:sub>
                    </m:sSub>
                    <m:r>
                      <a:rPr lang="fr-CM" sz="2200" b="1" i="1" smtClean="0">
                        <a:latin typeface="Cambria Math" panose="02040503050406030204" pitchFamily="18" charset="0"/>
                      </a:rPr>
                      <m:t>=</m:t>
                    </m:r>
                    <m:r>
                      <a:rPr lang="fr-CM" sz="2200" b="1" i="1" smtClean="0">
                        <a:latin typeface="Cambria Math" panose="02040503050406030204" pitchFamily="18" charset="0"/>
                      </a:rPr>
                      <m:t>𝟎</m:t>
                    </m:r>
                    <m:r>
                      <a:rPr lang="fr-CM" sz="2200" b="1" i="1" smtClean="0">
                        <a:latin typeface="Cambria Math" panose="02040503050406030204" pitchFamily="18" charset="0"/>
                      </a:rPr>
                      <m:t>.</m:t>
                    </m:r>
                    <m:r>
                      <a:rPr lang="fr-CM" sz="2200" b="1" i="1" smtClean="0">
                        <a:latin typeface="Cambria Math" panose="02040503050406030204" pitchFamily="18" charset="0"/>
                      </a:rPr>
                      <m:t>𝟑𝟕𝟐𝟗</m:t>
                    </m:r>
                  </m:oMath>
                </a14:m>
                <a:r>
                  <a:rPr lang="fr-CM" sz="2200" dirty="0"/>
                  <a:t>.</a:t>
                </a:r>
              </a:p>
            </p:txBody>
          </p:sp>
        </mc:Choice>
        <mc:Fallback xmlns="">
          <p:sp>
            <p:nvSpPr>
              <p:cNvPr id="42" name="ZoneTexte 41">
                <a:extLst>
                  <a:ext uri="{FF2B5EF4-FFF2-40B4-BE49-F238E27FC236}">
                    <a16:creationId xmlns:a16="http://schemas.microsoft.com/office/drawing/2014/main" id="{09AB9386-2FDD-4AA4-BDF6-87393BF4D638}"/>
                  </a:ext>
                </a:extLst>
              </p:cNvPr>
              <p:cNvSpPr txBox="1">
                <a:spLocks noRot="1" noChangeAspect="1" noMove="1" noResize="1" noEditPoints="1" noAdjustHandles="1" noChangeArrowheads="1" noChangeShapeType="1" noTextEdit="1"/>
              </p:cNvSpPr>
              <p:nvPr/>
            </p:nvSpPr>
            <p:spPr>
              <a:xfrm>
                <a:off x="14239809" y="5143500"/>
                <a:ext cx="3778410" cy="4154984"/>
              </a:xfrm>
              <a:prstGeom prst="rect">
                <a:avLst/>
              </a:prstGeom>
              <a:blipFill>
                <a:blip r:embed="rId4"/>
                <a:stretch>
                  <a:fillRect l="-2097" t="-1028" r="-2097" b="-2056"/>
                </a:stretch>
              </a:blipFill>
            </p:spPr>
            <p:txBody>
              <a:bodyPr/>
              <a:lstStyle/>
              <a:p>
                <a:r>
                  <a:rPr lang="fr-CM">
                    <a:noFill/>
                  </a:rPr>
                  <a:t> </a:t>
                </a:r>
              </a:p>
            </p:txBody>
          </p:sp>
        </mc:Fallback>
      </mc:AlternateContent>
      <p:sp>
        <p:nvSpPr>
          <p:cNvPr id="44" name="ZoneTexte 43">
            <a:extLst>
              <a:ext uri="{FF2B5EF4-FFF2-40B4-BE49-F238E27FC236}">
                <a16:creationId xmlns:a16="http://schemas.microsoft.com/office/drawing/2014/main" id="{0BB49A67-97E7-4965-83BE-5738B5CCCA69}"/>
              </a:ext>
            </a:extLst>
          </p:cNvPr>
          <p:cNvSpPr txBox="1"/>
          <p:nvPr/>
        </p:nvSpPr>
        <p:spPr>
          <a:xfrm>
            <a:off x="-16966" y="4202404"/>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1</a:t>
            </a:r>
          </a:p>
        </p:txBody>
      </p:sp>
      <p:sp>
        <p:nvSpPr>
          <p:cNvPr id="45" name="ZoneTexte 44">
            <a:extLst>
              <a:ext uri="{FF2B5EF4-FFF2-40B4-BE49-F238E27FC236}">
                <a16:creationId xmlns:a16="http://schemas.microsoft.com/office/drawing/2014/main" id="{BAA079D2-005C-4D69-8206-A38540BCE9EC}"/>
              </a:ext>
            </a:extLst>
          </p:cNvPr>
          <p:cNvSpPr txBox="1"/>
          <p:nvPr/>
        </p:nvSpPr>
        <p:spPr>
          <a:xfrm>
            <a:off x="10527009" y="4379056"/>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2</a:t>
            </a:r>
          </a:p>
        </p:txBody>
      </p:sp>
      <p:sp>
        <p:nvSpPr>
          <p:cNvPr id="46" name="ZoneTexte 45">
            <a:extLst>
              <a:ext uri="{FF2B5EF4-FFF2-40B4-BE49-F238E27FC236}">
                <a16:creationId xmlns:a16="http://schemas.microsoft.com/office/drawing/2014/main" id="{1C9E2073-86DB-41EF-93F7-778D63670BF8}"/>
              </a:ext>
            </a:extLst>
          </p:cNvPr>
          <p:cNvSpPr txBox="1"/>
          <p:nvPr/>
        </p:nvSpPr>
        <p:spPr>
          <a:xfrm>
            <a:off x="-25433" y="9309579"/>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3</a:t>
            </a:r>
          </a:p>
        </p:txBody>
      </p:sp>
      <p:sp>
        <p:nvSpPr>
          <p:cNvPr id="47" name="ZoneTexte 46">
            <a:extLst>
              <a:ext uri="{FF2B5EF4-FFF2-40B4-BE49-F238E27FC236}">
                <a16:creationId xmlns:a16="http://schemas.microsoft.com/office/drawing/2014/main" id="{69B7908F-1C12-4B7F-80AC-5A962901C9F7}"/>
              </a:ext>
            </a:extLst>
          </p:cNvPr>
          <p:cNvSpPr txBox="1"/>
          <p:nvPr/>
        </p:nvSpPr>
        <p:spPr>
          <a:xfrm>
            <a:off x="9753631" y="8481273"/>
            <a:ext cx="4301133" cy="1631216"/>
          </a:xfrm>
          <a:prstGeom prst="rect">
            <a:avLst/>
          </a:prstGeom>
          <a:solidFill>
            <a:srgbClr val="FA8072"/>
          </a:solidFill>
        </p:spPr>
        <p:txBody>
          <a:bodyPr wrap="square" rtlCol="0">
            <a:spAutoFit/>
          </a:bodyPr>
          <a:lstStyle/>
          <a:p>
            <a:pPr algn="ctr"/>
            <a:r>
              <a:rPr lang="fr-CM" sz="2000" dirty="0">
                <a:latin typeface="Lucida Calligraphy" panose="03010101010101010101" pitchFamily="66" charset="0"/>
              </a:rPr>
              <a:t>On peut donc conclure qu’il y a une inégalité modérée dans la distribution des soldes bancaires au sein de notre population </a:t>
            </a:r>
          </a:p>
        </p:txBody>
      </p:sp>
      <p:pic>
        <p:nvPicPr>
          <p:cNvPr id="51" name="Image 50">
            <a:extLst>
              <a:ext uri="{FF2B5EF4-FFF2-40B4-BE49-F238E27FC236}">
                <a16:creationId xmlns:a16="http://schemas.microsoft.com/office/drawing/2014/main" id="{3E1DF092-DB20-4DDA-9D6E-3DE2A8499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15" y="136083"/>
            <a:ext cx="6525052" cy="4350035"/>
          </a:xfrm>
          <a:prstGeom prst="rect">
            <a:avLst/>
          </a:prstGeom>
        </p:spPr>
      </p:pic>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63593623-BDE4-4D9D-A7D0-7338AD8E82FA}"/>
                  </a:ext>
                </a:extLst>
              </p:cNvPr>
              <p:cNvSpPr txBox="1"/>
              <p:nvPr/>
            </p:nvSpPr>
            <p:spPr>
              <a:xfrm>
                <a:off x="9753631" y="6294985"/>
                <a:ext cx="3047967"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=0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rPr>
                                <m:t>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𝑝𝑎𝑟𝑓𝑎𝑖𝑡𝑒</m:t>
                              </m:r>
                              <m:r>
                                <a:rPr lang="fr-CM" b="0" i="1" smtClean="0">
                                  <a:latin typeface="Cambria Math" panose="02040503050406030204" pitchFamily="18" charset="0"/>
                                </a:rPr>
                                <m:t>      </m:t>
                              </m:r>
                            </m:e>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=1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ea typeface="Cambria Math" panose="02040503050406030204" pitchFamily="18" charset="0"/>
                                </a:rPr>
                                <m:t>𝑖𝑛</m:t>
                              </m:r>
                              <m:r>
                                <a:rPr lang="fr-CM" b="0" i="1" smtClean="0">
                                  <a:latin typeface="Cambria Math" panose="02040503050406030204" pitchFamily="18" charset="0"/>
                                  <a:ea typeface="Cambria Math" panose="02040503050406030204" pitchFamily="18" charset="0"/>
                                </a:rPr>
                                <m:t>é</m:t>
                              </m:r>
                              <m:r>
                                <a:rPr lang="fr-CM" b="0" i="1" smtClean="0">
                                  <a:latin typeface="Cambria Math" panose="02040503050406030204" pitchFamily="18" charset="0"/>
                                  <a:ea typeface="Cambria Math" panose="02040503050406030204" pitchFamily="18" charset="0"/>
                                </a:rPr>
                                <m:t>𝑔𝑎𝑙𝑖𝑡</m:t>
                              </m:r>
                              <m:r>
                                <a:rPr lang="fr-CM" b="0" i="1" smtClean="0">
                                  <a:latin typeface="Cambria Math" panose="02040503050406030204" pitchFamily="18" charset="0"/>
                                  <a:ea typeface="Cambria Math" panose="02040503050406030204" pitchFamily="18" charset="0"/>
                                </a:rPr>
                                <m:t>é </m:t>
                              </m:r>
                              <m:r>
                                <a:rPr lang="fr-CM" b="0" i="1" smtClean="0">
                                  <a:latin typeface="Cambria Math" panose="02040503050406030204" pitchFamily="18" charset="0"/>
                                  <a:ea typeface="Cambria Math" panose="02040503050406030204" pitchFamily="18" charset="0"/>
                                </a:rPr>
                                <m:t>𝑚𝑎𝑥𝑖𝑚𝑎𝑙𝑒</m:t>
                              </m:r>
                            </m:e>
                          </m:eqArr>
                        </m:e>
                      </m:d>
                    </m:oMath>
                  </m:oMathPara>
                </a14:m>
                <a:endParaRPr lang="fr-CM" dirty="0"/>
              </a:p>
            </p:txBody>
          </p:sp>
        </mc:Choice>
        <mc:Fallback xmlns="">
          <p:sp>
            <p:nvSpPr>
              <p:cNvPr id="54" name="ZoneTexte 53">
                <a:extLst>
                  <a:ext uri="{FF2B5EF4-FFF2-40B4-BE49-F238E27FC236}">
                    <a16:creationId xmlns:a16="http://schemas.microsoft.com/office/drawing/2014/main" id="{63593623-BDE4-4D9D-A7D0-7338AD8E82FA}"/>
                  </a:ext>
                </a:extLst>
              </p:cNvPr>
              <p:cNvSpPr txBox="1">
                <a:spLocks noRot="1" noChangeAspect="1" noMove="1" noResize="1" noEditPoints="1" noAdjustHandles="1" noChangeArrowheads="1" noChangeShapeType="1" noTextEdit="1"/>
              </p:cNvSpPr>
              <p:nvPr/>
            </p:nvSpPr>
            <p:spPr>
              <a:xfrm>
                <a:off x="9753631" y="6294985"/>
                <a:ext cx="3047967" cy="710194"/>
              </a:xfrm>
              <a:prstGeom prst="rect">
                <a:avLst/>
              </a:prstGeom>
              <a:blipFill>
                <a:blip r:embed="rId6"/>
                <a:stretch>
                  <a:fillRect r="-5000"/>
                </a:stretch>
              </a:blipFill>
            </p:spPr>
            <p:txBody>
              <a:bodyPr/>
              <a:lstStyle/>
              <a:p>
                <a:r>
                  <a:rPr lang="fr-CM">
                    <a:noFill/>
                  </a:rPr>
                  <a:t> </a:t>
                </a:r>
              </a:p>
            </p:txBody>
          </p:sp>
        </mc:Fallback>
      </mc:AlternateContent>
      <p:sp>
        <p:nvSpPr>
          <p:cNvPr id="55" name="TextBox 9">
            <a:extLst>
              <a:ext uri="{FF2B5EF4-FFF2-40B4-BE49-F238E27FC236}">
                <a16:creationId xmlns:a16="http://schemas.microsoft.com/office/drawing/2014/main" id="{CB7E6CAE-E084-443A-ADAD-479AF30B3583}"/>
              </a:ext>
            </a:extLst>
          </p:cNvPr>
          <p:cNvSpPr txBox="1"/>
          <p:nvPr/>
        </p:nvSpPr>
        <p:spPr>
          <a:xfrm>
            <a:off x="10666440" y="5717895"/>
            <a:ext cx="1428306"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Indice GINI</a:t>
            </a:r>
            <a:endParaRPr lang="en-US" sz="2100" b="1" u="sng" dirty="0">
              <a:solidFill>
                <a:srgbClr val="000000"/>
              </a:solidFill>
              <a:latin typeface="Fira Sans Light"/>
              <a:ea typeface="Fira Sans Light"/>
              <a:cs typeface="Fira Sans Light"/>
              <a:sym typeface="Fira Sans Light"/>
            </a:endParaRPr>
          </a:p>
        </p:txBody>
      </p:sp>
    </p:spTree>
    <p:extLst>
      <p:ext uri="{BB962C8B-B14F-4D97-AF65-F5344CB8AC3E}">
        <p14:creationId xmlns:p14="http://schemas.microsoft.com/office/powerpoint/2010/main" val="214297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4835" y="5484775"/>
            <a:ext cx="7685081" cy="2244436"/>
            <a:chOff x="0" y="751211"/>
            <a:chExt cx="10246774" cy="2992581"/>
          </a:xfrm>
        </p:grpSpPr>
        <p:sp>
          <p:nvSpPr>
            <p:cNvPr id="3" name="AutoShape 3"/>
            <p:cNvSpPr/>
            <p:nvPr/>
          </p:nvSpPr>
          <p:spPr>
            <a:xfrm rot="-10800000">
              <a:off x="0" y="751211"/>
              <a:ext cx="10201619" cy="0"/>
            </a:xfrm>
            <a:prstGeom prst="line">
              <a:avLst/>
            </a:prstGeom>
            <a:ln w="63500" cap="rnd">
              <a:solidFill>
                <a:srgbClr val="86C7ED"/>
              </a:solidFill>
              <a:prstDash val="sysDot"/>
              <a:headEnd type="none" w="sm" len="sm"/>
              <a:tailEnd type="none" w="sm" len="sm"/>
            </a:ln>
          </p:spPr>
        </p:sp>
        <p:sp>
          <p:nvSpPr>
            <p:cNvPr id="5" name="AutoShape 5"/>
            <p:cNvSpPr/>
            <p:nvPr/>
          </p:nvSpPr>
          <p:spPr>
            <a:xfrm rot="-10800000">
              <a:off x="0" y="1748739"/>
              <a:ext cx="10201619" cy="0"/>
            </a:xfrm>
            <a:prstGeom prst="line">
              <a:avLst/>
            </a:prstGeom>
            <a:ln w="63500" cap="rnd">
              <a:solidFill>
                <a:srgbClr val="86C7ED"/>
              </a:solidFill>
              <a:prstDash val="sysDot"/>
              <a:headEnd type="none" w="sm" len="sm"/>
              <a:tailEnd type="none" w="sm" len="sm"/>
            </a:ln>
          </p:spPr>
        </p:sp>
        <p:sp>
          <p:nvSpPr>
            <p:cNvPr id="7" name="AutoShape 7"/>
            <p:cNvSpPr/>
            <p:nvPr/>
          </p:nvSpPr>
          <p:spPr>
            <a:xfrm rot="-10800000">
              <a:off x="0" y="2746266"/>
              <a:ext cx="10201619" cy="0"/>
            </a:xfrm>
            <a:prstGeom prst="line">
              <a:avLst/>
            </a:prstGeom>
            <a:ln w="63500" cap="rnd">
              <a:solidFill>
                <a:srgbClr val="86C7ED"/>
              </a:solidFill>
              <a:prstDash val="sysDot"/>
              <a:headEnd type="none" w="sm" len="sm"/>
              <a:tailEnd type="none" w="sm" len="sm"/>
            </a:ln>
          </p:spPr>
        </p:sp>
        <p:sp>
          <p:nvSpPr>
            <p:cNvPr id="11" name="AutoShape 11"/>
            <p:cNvSpPr/>
            <p:nvPr/>
          </p:nvSpPr>
          <p:spPr>
            <a:xfrm rot="10800000">
              <a:off x="45155" y="3743792"/>
              <a:ext cx="10201619" cy="0"/>
            </a:xfrm>
            <a:prstGeom prst="line">
              <a:avLst/>
            </a:prstGeom>
            <a:ln w="63500" cap="rnd">
              <a:solidFill>
                <a:srgbClr val="86C7ED"/>
              </a:solidFill>
              <a:prstDash val="sysDot"/>
              <a:headEnd type="none" w="sm" len="sm"/>
              <a:tailEnd type="none" w="sm" len="sm"/>
            </a:ln>
          </p:spPr>
        </p:sp>
      </p:grpSp>
      <p:grpSp>
        <p:nvGrpSpPr>
          <p:cNvPr id="14" name="Group 14"/>
          <p:cNvGrpSpPr/>
          <p:nvPr/>
        </p:nvGrpSpPr>
        <p:grpSpPr>
          <a:xfrm>
            <a:off x="9608082" y="4736628"/>
            <a:ext cx="7676613" cy="2992583"/>
            <a:chOff x="0" y="751211"/>
            <a:chExt cx="10235483" cy="3990110"/>
          </a:xfrm>
        </p:grpSpPr>
        <p:sp>
          <p:nvSpPr>
            <p:cNvPr id="15" name="AutoShape 15"/>
            <p:cNvSpPr/>
            <p:nvPr/>
          </p:nvSpPr>
          <p:spPr>
            <a:xfrm rot="-10800000">
              <a:off x="0" y="751211"/>
              <a:ext cx="10201619" cy="0"/>
            </a:xfrm>
            <a:prstGeom prst="line">
              <a:avLst/>
            </a:prstGeom>
            <a:ln w="63500" cap="rnd">
              <a:solidFill>
                <a:srgbClr val="86C7ED"/>
              </a:solidFill>
              <a:prstDash val="sysDot"/>
              <a:headEnd type="none" w="sm" len="sm"/>
              <a:tailEnd type="none" w="sm" len="sm"/>
            </a:ln>
          </p:spPr>
        </p:sp>
        <p:sp>
          <p:nvSpPr>
            <p:cNvPr id="17" name="AutoShape 17"/>
            <p:cNvSpPr/>
            <p:nvPr/>
          </p:nvSpPr>
          <p:spPr>
            <a:xfrm rot="10800000">
              <a:off x="33864" y="1752016"/>
              <a:ext cx="10201619" cy="0"/>
            </a:xfrm>
            <a:prstGeom prst="line">
              <a:avLst/>
            </a:prstGeom>
            <a:ln w="63500" cap="rnd">
              <a:solidFill>
                <a:srgbClr val="86C7ED"/>
              </a:solidFill>
              <a:prstDash val="sysDot"/>
              <a:headEnd type="none" w="sm" len="sm"/>
              <a:tailEnd type="none" w="sm" len="sm"/>
            </a:ln>
          </p:spPr>
        </p:sp>
        <p:sp>
          <p:nvSpPr>
            <p:cNvPr id="21" name="AutoShape 21"/>
            <p:cNvSpPr/>
            <p:nvPr/>
          </p:nvSpPr>
          <p:spPr>
            <a:xfrm rot="10800000">
              <a:off x="33864" y="2783598"/>
              <a:ext cx="10201619" cy="0"/>
            </a:xfrm>
            <a:prstGeom prst="line">
              <a:avLst/>
            </a:prstGeom>
            <a:ln w="63500" cap="rnd">
              <a:solidFill>
                <a:srgbClr val="86C7ED"/>
              </a:solidFill>
              <a:prstDash val="sysDot"/>
              <a:headEnd type="none" w="sm" len="sm"/>
              <a:tailEnd type="none" w="sm" len="sm"/>
            </a:ln>
          </p:spPr>
        </p:sp>
        <p:sp>
          <p:nvSpPr>
            <p:cNvPr id="23" name="AutoShape 23"/>
            <p:cNvSpPr/>
            <p:nvPr/>
          </p:nvSpPr>
          <p:spPr>
            <a:xfrm rot="-10800000">
              <a:off x="0" y="4741321"/>
              <a:ext cx="10201619" cy="0"/>
            </a:xfrm>
            <a:prstGeom prst="line">
              <a:avLst/>
            </a:prstGeom>
            <a:ln w="63500" cap="rnd">
              <a:solidFill>
                <a:srgbClr val="86C7ED"/>
              </a:solidFill>
              <a:prstDash val="sysDot"/>
              <a:headEnd type="none" w="sm" len="sm"/>
              <a:tailEnd type="none" w="sm" len="sm"/>
            </a:ln>
          </p:spPr>
        </p:sp>
      </p:grpSp>
      <p:grpSp>
        <p:nvGrpSpPr>
          <p:cNvPr id="26" name="Group 26"/>
          <p:cNvGrpSpPr/>
          <p:nvPr/>
        </p:nvGrpSpPr>
        <p:grpSpPr>
          <a:xfrm rot="-10800000">
            <a:off x="-1772715" y="-3113068"/>
            <a:ext cx="15839149" cy="6226137"/>
            <a:chOff x="0" y="0"/>
            <a:chExt cx="13666499" cy="5372100"/>
          </a:xfrm>
        </p:grpSpPr>
        <p:sp>
          <p:nvSpPr>
            <p:cNvPr id="27" name="Freeform 27"/>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28" name="TextBox 28"/>
          <p:cNvSpPr txBox="1"/>
          <p:nvPr/>
        </p:nvSpPr>
        <p:spPr>
          <a:xfrm>
            <a:off x="1028700" y="1104900"/>
            <a:ext cx="5973599" cy="1129348"/>
          </a:xfrm>
          <a:prstGeom prst="rect">
            <a:avLst/>
          </a:prstGeom>
        </p:spPr>
        <p:txBody>
          <a:bodyPr wrap="square" lIns="0" tIns="0" rIns="0" bIns="0" rtlCol="0" anchor="t">
            <a:spAutoFit/>
          </a:bodyPr>
          <a:lstStyle/>
          <a:p>
            <a:pPr marL="0" lvl="0" indent="0" algn="l">
              <a:lnSpc>
                <a:spcPts val="8717"/>
              </a:lnSpc>
              <a:spcBef>
                <a:spcPct val="0"/>
              </a:spcBef>
            </a:pPr>
            <a:r>
              <a:rPr lang="en-US" sz="7925" b="1" dirty="0" err="1">
                <a:solidFill>
                  <a:srgbClr val="FFFFFF"/>
                </a:solidFill>
                <a:latin typeface="Fira Sans Semi-Bold"/>
                <a:ea typeface="Fira Sans Semi-Bold"/>
                <a:cs typeface="Fira Sans Semi-Bold"/>
                <a:sym typeface="Fira Sans Semi-Bold"/>
              </a:rPr>
              <a:t>Sommaire</a:t>
            </a:r>
            <a:endParaRPr lang="en-US" sz="7925" b="1" u="none" dirty="0">
              <a:solidFill>
                <a:srgbClr val="FFFFFF"/>
              </a:solidFill>
              <a:latin typeface="Fira Sans Semi-Bold"/>
              <a:ea typeface="Fira Sans Semi-Bold"/>
              <a:cs typeface="Fira Sans Semi-Bold"/>
              <a:sym typeface="Fira Sans Semi-Bold"/>
            </a:endParaRPr>
          </a:p>
        </p:txBody>
      </p:sp>
      <p:sp>
        <p:nvSpPr>
          <p:cNvPr id="29" name="Freeform 29"/>
          <p:cNvSpPr/>
          <p:nvPr/>
        </p:nvSpPr>
        <p:spPr>
          <a:xfrm flipV="1">
            <a:off x="11582343" y="-1359365"/>
            <a:ext cx="7816401" cy="4462908"/>
          </a:xfrm>
          <a:custGeom>
            <a:avLst/>
            <a:gdLst/>
            <a:ahLst/>
            <a:cxnLst/>
            <a:rect l="l" t="t" r="r" b="b"/>
            <a:pathLst>
              <a:path w="7816401" h="4462908">
                <a:moveTo>
                  <a:pt x="0" y="4462908"/>
                </a:moveTo>
                <a:lnTo>
                  <a:pt x="7816401" y="4462908"/>
                </a:lnTo>
                <a:lnTo>
                  <a:pt x="7816401" y="0"/>
                </a:lnTo>
                <a:lnTo>
                  <a:pt x="0" y="0"/>
                </a:lnTo>
                <a:lnTo>
                  <a:pt x="0" y="4462908"/>
                </a:lnTo>
                <a:close/>
              </a:path>
            </a:pathLst>
          </a:custGeom>
          <a:blipFill>
            <a:blip r:embed="rId2">
              <a:extLst>
                <a:ext uri="{96DAC541-7B7A-43D3-8B79-37D633B846F1}">
                  <asvg:svgBlip xmlns:asvg="http://schemas.microsoft.com/office/drawing/2016/SVG/main" r:embed="rId3"/>
                </a:ext>
              </a:extLst>
            </a:blip>
            <a:stretch>
              <a:fillRect t="-51576"/>
            </a:stretch>
          </a:blipFill>
        </p:spPr>
        <p:txBody>
          <a:bodyPr/>
          <a:lstStyle/>
          <a:p>
            <a:endParaRPr lang="fr-CM"/>
          </a:p>
        </p:txBody>
      </p:sp>
      <p:grpSp>
        <p:nvGrpSpPr>
          <p:cNvPr id="30" name="Group 30"/>
          <p:cNvGrpSpPr/>
          <p:nvPr/>
        </p:nvGrpSpPr>
        <p:grpSpPr>
          <a:xfrm>
            <a:off x="9608085" y="465586"/>
            <a:ext cx="5675977" cy="3489847"/>
            <a:chOff x="0" y="-91241"/>
            <a:chExt cx="7567969" cy="4653129"/>
          </a:xfrm>
        </p:grpSpPr>
        <p:grpSp>
          <p:nvGrpSpPr>
            <p:cNvPr id="31" name="Group 31"/>
            <p:cNvGrpSpPr/>
            <p:nvPr/>
          </p:nvGrpSpPr>
          <p:grpSpPr>
            <a:xfrm>
              <a:off x="0" y="0"/>
              <a:ext cx="7567969" cy="4561888"/>
              <a:chOff x="0" y="0"/>
              <a:chExt cx="3472874" cy="2101826"/>
            </a:xfrm>
          </p:grpSpPr>
          <p:sp>
            <p:nvSpPr>
              <p:cNvPr id="32" name="Freeform 32"/>
              <p:cNvSpPr/>
              <p:nvPr/>
            </p:nvSpPr>
            <p:spPr>
              <a:xfrm>
                <a:off x="0" y="0"/>
                <a:ext cx="3472874" cy="2101826"/>
              </a:xfrm>
              <a:custGeom>
                <a:avLst/>
                <a:gdLst/>
                <a:ahLst/>
                <a:cxnLst/>
                <a:rect l="l" t="t" r="r" b="b"/>
                <a:pathLst>
                  <a:path w="3472874" h="2101826">
                    <a:moveTo>
                      <a:pt x="3348414" y="2101826"/>
                    </a:moveTo>
                    <a:lnTo>
                      <a:pt x="124460" y="2101826"/>
                    </a:lnTo>
                    <a:cubicBezTo>
                      <a:pt x="55880" y="2101826"/>
                      <a:pt x="0" y="2045946"/>
                      <a:pt x="0" y="1977366"/>
                    </a:cubicBezTo>
                    <a:lnTo>
                      <a:pt x="0" y="124460"/>
                    </a:lnTo>
                    <a:cubicBezTo>
                      <a:pt x="0" y="55880"/>
                      <a:pt x="55880" y="0"/>
                      <a:pt x="124460" y="0"/>
                    </a:cubicBezTo>
                    <a:lnTo>
                      <a:pt x="3348414" y="0"/>
                    </a:lnTo>
                    <a:cubicBezTo>
                      <a:pt x="3416994" y="0"/>
                      <a:pt x="3472874" y="55880"/>
                      <a:pt x="3472874" y="124460"/>
                    </a:cubicBezTo>
                    <a:lnTo>
                      <a:pt x="3472874" y="1977366"/>
                    </a:lnTo>
                    <a:cubicBezTo>
                      <a:pt x="3472874" y="2045946"/>
                      <a:pt x="3416994" y="2101826"/>
                      <a:pt x="3348414" y="2101826"/>
                    </a:cubicBezTo>
                    <a:close/>
                  </a:path>
                </a:pathLst>
              </a:custGeom>
              <a:solidFill>
                <a:srgbClr val="EDECED"/>
              </a:solidFill>
            </p:spPr>
          </p:sp>
        </p:grpSp>
        <p:sp>
          <p:nvSpPr>
            <p:cNvPr id="33" name="Freeform 33"/>
            <p:cNvSpPr/>
            <p:nvPr/>
          </p:nvSpPr>
          <p:spPr>
            <a:xfrm>
              <a:off x="296066" y="416291"/>
              <a:ext cx="797409" cy="852274"/>
            </a:xfrm>
            <a:custGeom>
              <a:avLst/>
              <a:gdLst/>
              <a:ahLst/>
              <a:cxnLst/>
              <a:rect l="l" t="t" r="r" b="b"/>
              <a:pathLst>
                <a:path w="797409" h="852274">
                  <a:moveTo>
                    <a:pt x="0" y="0"/>
                  </a:moveTo>
                  <a:lnTo>
                    <a:pt x="797409" y="0"/>
                  </a:lnTo>
                  <a:lnTo>
                    <a:pt x="797409" y="852274"/>
                  </a:lnTo>
                  <a:lnTo>
                    <a:pt x="0" y="852274"/>
                  </a:lnTo>
                  <a:lnTo>
                    <a:pt x="0" y="0"/>
                  </a:lnTo>
                  <a:close/>
                </a:path>
              </a:pathLst>
            </a:custGeom>
            <a:blipFill>
              <a:blip r:embed="rId4"/>
              <a:stretch>
                <a:fillRect/>
              </a:stretch>
            </a:blipFill>
          </p:spPr>
        </p:sp>
        <p:sp>
          <p:nvSpPr>
            <p:cNvPr id="34" name="Freeform 34"/>
            <p:cNvSpPr/>
            <p:nvPr/>
          </p:nvSpPr>
          <p:spPr>
            <a:xfrm rot="2700000">
              <a:off x="3514016" y="-91241"/>
              <a:ext cx="873031" cy="873031"/>
            </a:xfrm>
            <a:custGeom>
              <a:avLst/>
              <a:gdLst/>
              <a:ahLst/>
              <a:cxnLst/>
              <a:rect l="l" t="t" r="r" b="b"/>
              <a:pathLst>
                <a:path w="873031" h="873031">
                  <a:moveTo>
                    <a:pt x="0" y="0"/>
                  </a:moveTo>
                  <a:lnTo>
                    <a:pt x="873031" y="0"/>
                  </a:lnTo>
                  <a:lnTo>
                    <a:pt x="873031" y="873032"/>
                  </a:lnTo>
                  <a:lnTo>
                    <a:pt x="0" y="873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TextBox 36"/>
            <p:cNvSpPr txBox="1"/>
            <p:nvPr/>
          </p:nvSpPr>
          <p:spPr>
            <a:xfrm>
              <a:off x="1479177" y="675583"/>
              <a:ext cx="5678573" cy="908625"/>
            </a:xfrm>
            <a:prstGeom prst="rect">
              <a:avLst/>
            </a:prstGeom>
          </p:spPr>
          <p:txBody>
            <a:bodyPr lIns="0" tIns="0" rIns="0" bIns="0" rtlCol="0" anchor="t">
              <a:spAutoFit/>
            </a:bodyPr>
            <a:lstStyle/>
            <a:p>
              <a:pPr algn="l">
                <a:lnSpc>
                  <a:spcPts val="1787"/>
                </a:lnSpc>
              </a:pPr>
              <a:r>
                <a:rPr lang="en-US" sz="1374" spc="13" dirty="0">
                  <a:solidFill>
                    <a:srgbClr val="000000"/>
                  </a:solidFill>
                  <a:latin typeface="Fira Sans Light"/>
                  <a:ea typeface="Fira Sans Light"/>
                  <a:cs typeface="Fira Sans Light"/>
                  <a:sym typeface="Fira Sans Light"/>
                </a:rPr>
                <a:t>Conseil : </a:t>
              </a:r>
              <a:r>
                <a:rPr lang="en-US" sz="1374" spc="13" dirty="0" err="1">
                  <a:solidFill>
                    <a:srgbClr val="000000"/>
                  </a:solidFill>
                  <a:latin typeface="Fira Sans Light"/>
                  <a:ea typeface="Fira Sans Light"/>
                  <a:cs typeface="Fira Sans Light"/>
                  <a:sym typeface="Fira Sans Light"/>
                </a:rPr>
                <a:t>Utilisez</a:t>
              </a:r>
              <a:r>
                <a:rPr lang="en-US" sz="1374" spc="13" dirty="0">
                  <a:solidFill>
                    <a:srgbClr val="000000"/>
                  </a:solidFill>
                  <a:latin typeface="Fira Sans Light"/>
                  <a:ea typeface="Fira Sans Light"/>
                  <a:cs typeface="Fira Sans Light"/>
                  <a:sym typeface="Fira Sans Light"/>
                </a:rPr>
                <a:t> des liens pour </a:t>
              </a:r>
              <a:r>
                <a:rPr lang="en-US" sz="1374" spc="13" dirty="0" err="1">
                  <a:solidFill>
                    <a:srgbClr val="000000"/>
                  </a:solidFill>
                  <a:latin typeface="Fira Sans Light"/>
                  <a:ea typeface="Fira Sans Light"/>
                  <a:cs typeface="Fira Sans Light"/>
                  <a:sym typeface="Fira Sans Light"/>
                </a:rPr>
                <a:t>aller</a:t>
              </a:r>
              <a:r>
                <a:rPr lang="en-US" sz="1374" spc="13" dirty="0">
                  <a:solidFill>
                    <a:srgbClr val="000000"/>
                  </a:solidFill>
                  <a:latin typeface="Fira Sans Light"/>
                  <a:ea typeface="Fira Sans Light"/>
                  <a:cs typeface="Fira Sans Light"/>
                  <a:sym typeface="Fira Sans Light"/>
                </a:rPr>
                <a:t> sur </a:t>
              </a:r>
              <a:r>
                <a:rPr lang="en-US" sz="1374" spc="13" dirty="0" err="1">
                  <a:solidFill>
                    <a:srgbClr val="000000"/>
                  </a:solidFill>
                  <a:latin typeface="Fira Sans Light"/>
                  <a:ea typeface="Fira Sans Light"/>
                  <a:cs typeface="Fira Sans Light"/>
                  <a:sym typeface="Fira Sans Light"/>
                </a:rPr>
                <a:t>une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autre</a:t>
              </a:r>
              <a:r>
                <a:rPr lang="en-US" sz="1374" spc="13" dirty="0">
                  <a:solidFill>
                    <a:srgbClr val="000000"/>
                  </a:solidFill>
                  <a:latin typeface="Fira Sans Light"/>
                  <a:ea typeface="Fira Sans Light"/>
                  <a:cs typeface="Fira Sans Light"/>
                  <a:sym typeface="Fira Sans Light"/>
                </a:rPr>
                <a:t> page à </a:t>
              </a:r>
              <a:r>
                <a:rPr lang="en-US" sz="1374" spc="13" dirty="0" err="1">
                  <a:solidFill>
                    <a:srgbClr val="000000"/>
                  </a:solidFill>
                  <a:latin typeface="Fira Sans Light"/>
                  <a:ea typeface="Fira Sans Light"/>
                  <a:cs typeface="Fira Sans Light"/>
                  <a:sym typeface="Fira Sans Light"/>
                </a:rPr>
                <a:t>l'intérieur</a:t>
              </a:r>
              <a:r>
                <a:rPr lang="en-US" sz="1374" spc="13" dirty="0">
                  <a:solidFill>
                    <a:srgbClr val="000000"/>
                  </a:solidFill>
                  <a:latin typeface="Fira Sans Light"/>
                  <a:ea typeface="Fira Sans Light"/>
                  <a:cs typeface="Fira Sans Light"/>
                  <a:sym typeface="Fira Sans Light"/>
                </a:rPr>
                <a:t> de </a:t>
              </a:r>
              <a:r>
                <a:rPr lang="en-US" sz="1374" spc="13" dirty="0" err="1">
                  <a:solidFill>
                    <a:srgbClr val="000000"/>
                  </a:solidFill>
                  <a:latin typeface="Fira Sans Light"/>
                  <a:ea typeface="Fira Sans Light"/>
                  <a:cs typeface="Fira Sans Light"/>
                  <a:sym typeface="Fira Sans Light"/>
                </a:rPr>
                <a:t>votre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diaporama</a:t>
              </a:r>
              <a:r>
                <a:rPr lang="en-US" sz="1374" spc="13" dirty="0">
                  <a:solidFill>
                    <a:srgbClr val="000000"/>
                  </a:solidFill>
                  <a:latin typeface="Fira Sans Light"/>
                  <a:ea typeface="Fira Sans Light"/>
                  <a:cs typeface="Fira Sans Light"/>
                  <a:sym typeface="Fira Sans Light"/>
                </a:rPr>
                <a:t>. Les liens </a:t>
              </a:r>
              <a:r>
                <a:rPr lang="en-US" sz="1374" spc="13" dirty="0" err="1">
                  <a:solidFill>
                    <a:srgbClr val="000000"/>
                  </a:solidFill>
                  <a:latin typeface="Fira Sans Light"/>
                  <a:ea typeface="Fira Sans Light"/>
                  <a:cs typeface="Fira Sans Light"/>
                  <a:sym typeface="Fira Sans Light"/>
                </a:rPr>
                <a:t>fonctionnent</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mieux</a:t>
              </a:r>
              <a:r>
                <a:rPr lang="en-US" sz="1374" spc="13" dirty="0">
                  <a:solidFill>
                    <a:srgbClr val="000000"/>
                  </a:solidFill>
                  <a:latin typeface="Fira Sans Light"/>
                  <a:ea typeface="Fira Sans Light"/>
                  <a:cs typeface="Fira Sans Light"/>
                  <a:sym typeface="Fira Sans Light"/>
                </a:rPr>
                <a:t> pour des pages </a:t>
              </a:r>
              <a:r>
                <a:rPr lang="en-US" sz="1374" spc="13" dirty="0" err="1">
                  <a:solidFill>
                    <a:srgbClr val="000000"/>
                  </a:solidFill>
                  <a:latin typeface="Fira Sans Light"/>
                  <a:ea typeface="Fira Sans Light"/>
                  <a:cs typeface="Fira Sans Light"/>
                  <a:sym typeface="Fira Sans Light"/>
                </a:rPr>
                <a:t>comme</a:t>
              </a:r>
              <a:r>
                <a:rPr lang="en-US" sz="1374" spc="13" dirty="0">
                  <a:solidFill>
                    <a:srgbClr val="000000"/>
                  </a:solidFill>
                  <a:latin typeface="Fira Sans Light"/>
                  <a:ea typeface="Fira Sans Light"/>
                  <a:cs typeface="Fira Sans Light"/>
                  <a:sym typeface="Fira Sans Light"/>
                </a:rPr>
                <a:t> </a:t>
              </a:r>
              <a:r>
                <a:rPr lang="en-US" sz="1374" spc="13" dirty="0" err="1">
                  <a:solidFill>
                    <a:srgbClr val="000000"/>
                  </a:solidFill>
                  <a:latin typeface="Fira Sans Light"/>
                  <a:ea typeface="Fira Sans Light"/>
                  <a:cs typeface="Fira Sans Light"/>
                  <a:sym typeface="Fira Sans Light"/>
                </a:rPr>
                <a:t>celle</a:t>
              </a:r>
              <a:r>
                <a:rPr lang="en-US" sz="1374" spc="13" dirty="0">
                  <a:solidFill>
                    <a:srgbClr val="000000"/>
                  </a:solidFill>
                  <a:latin typeface="Fira Sans Light"/>
                  <a:ea typeface="Fira Sans Light"/>
                  <a:cs typeface="Fira Sans Light"/>
                  <a:sym typeface="Fira Sans Light"/>
                </a:rPr>
                <a:t>-ci ! </a:t>
              </a:r>
            </a:p>
          </p:txBody>
        </p:sp>
      </p:grpSp>
      <p:sp>
        <p:nvSpPr>
          <p:cNvPr id="4" name="ZoneTexte 3">
            <a:extLst>
              <a:ext uri="{FF2B5EF4-FFF2-40B4-BE49-F238E27FC236}">
                <a16:creationId xmlns:a16="http://schemas.microsoft.com/office/drawing/2014/main" id="{8ACCA3B2-3A33-4307-BD45-B188655CFF0D}"/>
              </a:ext>
            </a:extLst>
          </p:cNvPr>
          <p:cNvSpPr txBox="1"/>
          <p:nvPr/>
        </p:nvSpPr>
        <p:spPr>
          <a:xfrm>
            <a:off x="1028699" y="4906353"/>
            <a:ext cx="5973600" cy="408571"/>
          </a:xfrm>
          <a:prstGeom prst="rect">
            <a:avLst/>
          </a:prstGeom>
          <a:noFill/>
        </p:spPr>
        <p:txBody>
          <a:bodyPr wrap="square" rtlCol="0">
            <a:spAutoFit/>
          </a:bodyPr>
          <a:lstStyle/>
          <a:p>
            <a:endParaRPr lang="fr-CM" dirty="0"/>
          </a:p>
        </p:txBody>
      </p:sp>
      <p:sp>
        <p:nvSpPr>
          <p:cNvPr id="40" name="ZoneTexte 39">
            <a:hlinkClick r:id="rId7" action="ppaction://hlinksldjump"/>
            <a:extLst>
              <a:ext uri="{FF2B5EF4-FFF2-40B4-BE49-F238E27FC236}">
                <a16:creationId xmlns:a16="http://schemas.microsoft.com/office/drawing/2014/main" id="{A2FBFC0E-B709-426A-838D-244A58A7DDE0}"/>
              </a:ext>
            </a:extLst>
          </p:cNvPr>
          <p:cNvSpPr txBox="1"/>
          <p:nvPr/>
        </p:nvSpPr>
        <p:spPr>
          <a:xfrm>
            <a:off x="1028699" y="4906353"/>
            <a:ext cx="2628901" cy="830997"/>
          </a:xfrm>
          <a:prstGeom prst="rect">
            <a:avLst/>
          </a:prstGeom>
          <a:noFill/>
        </p:spPr>
        <p:txBody>
          <a:bodyPr wrap="square" rtlCol="0">
            <a:spAutoFit/>
          </a:bodyPr>
          <a:lstStyle/>
          <a:p>
            <a:r>
              <a:rPr lang="fr-CM" sz="2400" u="sng" dirty="0">
                <a:solidFill>
                  <a:schemeClr val="accent5">
                    <a:lumMod val="50000"/>
                  </a:schemeClr>
                </a:solidFill>
              </a:rPr>
              <a:t>Introduction</a:t>
            </a:r>
          </a:p>
          <a:p>
            <a:endParaRPr lang="fr-CM" sz="2400" u="sng" dirty="0">
              <a:solidFill>
                <a:schemeClr val="accent5">
                  <a:lumMod val="50000"/>
                </a:schemeClr>
              </a:solidFill>
            </a:endParaRPr>
          </a:p>
        </p:txBody>
      </p:sp>
      <p:sp>
        <p:nvSpPr>
          <p:cNvPr id="41" name="ZoneTexte 40">
            <a:hlinkClick r:id="rId8" action="ppaction://hlinksldjump"/>
            <a:extLst>
              <a:ext uri="{FF2B5EF4-FFF2-40B4-BE49-F238E27FC236}">
                <a16:creationId xmlns:a16="http://schemas.microsoft.com/office/drawing/2014/main" id="{C9058BF7-C1AE-47DA-A6C7-C6087964CD2A}"/>
              </a:ext>
            </a:extLst>
          </p:cNvPr>
          <p:cNvSpPr txBox="1"/>
          <p:nvPr/>
        </p:nvSpPr>
        <p:spPr>
          <a:xfrm>
            <a:off x="1028699" y="5736214"/>
            <a:ext cx="3238501" cy="461665"/>
          </a:xfrm>
          <a:prstGeom prst="rect">
            <a:avLst/>
          </a:prstGeom>
          <a:noFill/>
        </p:spPr>
        <p:txBody>
          <a:bodyPr wrap="square" rtlCol="0">
            <a:spAutoFit/>
          </a:bodyPr>
          <a:lstStyle/>
          <a:p>
            <a:r>
              <a:rPr lang="fr-CM" sz="2400" u="sng" dirty="0">
                <a:solidFill>
                  <a:schemeClr val="accent5">
                    <a:lumMod val="50000"/>
                  </a:schemeClr>
                </a:solidFill>
              </a:rPr>
              <a:t>Dictionnaire de données</a:t>
            </a:r>
          </a:p>
        </p:txBody>
      </p:sp>
      <p:sp>
        <p:nvSpPr>
          <p:cNvPr id="42" name="ZoneTexte 41">
            <a:hlinkClick r:id="rId9" action="ppaction://hlinksldjump"/>
            <a:extLst>
              <a:ext uri="{FF2B5EF4-FFF2-40B4-BE49-F238E27FC236}">
                <a16:creationId xmlns:a16="http://schemas.microsoft.com/office/drawing/2014/main" id="{9720A3E7-7C2D-4106-B0A8-7F3AC227BF40}"/>
              </a:ext>
            </a:extLst>
          </p:cNvPr>
          <p:cNvSpPr txBox="1"/>
          <p:nvPr/>
        </p:nvSpPr>
        <p:spPr>
          <a:xfrm>
            <a:off x="1028699" y="6405507"/>
            <a:ext cx="4957235" cy="461665"/>
          </a:xfrm>
          <a:prstGeom prst="rect">
            <a:avLst/>
          </a:prstGeom>
          <a:noFill/>
        </p:spPr>
        <p:txBody>
          <a:bodyPr wrap="square" rtlCol="0">
            <a:spAutoFit/>
          </a:bodyPr>
          <a:lstStyle/>
          <a:p>
            <a:r>
              <a:rPr lang="fr-CM" sz="2400" u="sng" dirty="0" err="1">
                <a:solidFill>
                  <a:schemeClr val="accent5">
                    <a:lumMod val="50000"/>
                  </a:schemeClr>
                </a:solidFill>
              </a:rPr>
              <a:t>Exited</a:t>
            </a:r>
            <a:endParaRPr lang="fr-CM" sz="2400" u="sng" dirty="0">
              <a:solidFill>
                <a:schemeClr val="accent5">
                  <a:lumMod val="50000"/>
                </a:schemeClr>
              </a:solidFill>
            </a:endParaRPr>
          </a:p>
        </p:txBody>
      </p:sp>
      <p:sp>
        <p:nvSpPr>
          <p:cNvPr id="43" name="ZoneTexte 42">
            <a:hlinkClick r:id="rId10" action="ppaction://hlinksldjump"/>
            <a:extLst>
              <a:ext uri="{FF2B5EF4-FFF2-40B4-BE49-F238E27FC236}">
                <a16:creationId xmlns:a16="http://schemas.microsoft.com/office/drawing/2014/main" id="{B8A65415-DDAB-4805-AB70-9823209CE605}"/>
              </a:ext>
            </a:extLst>
          </p:cNvPr>
          <p:cNvSpPr txBox="1"/>
          <p:nvPr/>
        </p:nvSpPr>
        <p:spPr>
          <a:xfrm>
            <a:off x="1028698" y="7166231"/>
            <a:ext cx="7651214" cy="461665"/>
          </a:xfrm>
          <a:prstGeom prst="rect">
            <a:avLst/>
          </a:prstGeom>
          <a:noFill/>
        </p:spPr>
        <p:txBody>
          <a:bodyPr wrap="square" rtlCol="0">
            <a:spAutoFit/>
          </a:bodyPr>
          <a:lstStyle/>
          <a:p>
            <a:r>
              <a:rPr lang="fr-CM" sz="2400" u="sng" dirty="0">
                <a:solidFill>
                  <a:schemeClr val="accent5">
                    <a:lumMod val="50000"/>
                  </a:schemeClr>
                </a:solidFill>
              </a:rPr>
              <a:t>Analyse bivariée I: variable qualitative &amp; variable qualitative</a:t>
            </a:r>
          </a:p>
        </p:txBody>
      </p:sp>
      <p:sp>
        <p:nvSpPr>
          <p:cNvPr id="44" name="ZoneTexte 43">
            <a:hlinkClick r:id="rId11" action="ppaction://hlinksldjump"/>
            <a:extLst>
              <a:ext uri="{FF2B5EF4-FFF2-40B4-BE49-F238E27FC236}">
                <a16:creationId xmlns:a16="http://schemas.microsoft.com/office/drawing/2014/main" id="{4CF1A969-4BC0-4EE0-89CF-0900D925452C}"/>
              </a:ext>
            </a:extLst>
          </p:cNvPr>
          <p:cNvSpPr txBox="1"/>
          <p:nvPr/>
        </p:nvSpPr>
        <p:spPr>
          <a:xfrm>
            <a:off x="1028698" y="7915888"/>
            <a:ext cx="5675977" cy="461665"/>
          </a:xfrm>
          <a:prstGeom prst="rect">
            <a:avLst/>
          </a:prstGeom>
          <a:noFill/>
        </p:spPr>
        <p:txBody>
          <a:bodyPr wrap="square" rtlCol="0">
            <a:spAutoFit/>
          </a:bodyPr>
          <a:lstStyle/>
          <a:p>
            <a:r>
              <a:rPr lang="fr-CM" sz="2400" u="sng" dirty="0">
                <a:solidFill>
                  <a:schemeClr val="accent5">
                    <a:lumMod val="50000"/>
                  </a:schemeClr>
                </a:solidFill>
              </a:rPr>
              <a:t>Analyse univariée I: variable quantitative</a:t>
            </a:r>
          </a:p>
        </p:txBody>
      </p:sp>
      <p:sp>
        <p:nvSpPr>
          <p:cNvPr id="45" name="ZoneTexte 44">
            <a:hlinkClick r:id="rId12" action="ppaction://hlinksldjump"/>
            <a:extLst>
              <a:ext uri="{FF2B5EF4-FFF2-40B4-BE49-F238E27FC236}">
                <a16:creationId xmlns:a16="http://schemas.microsoft.com/office/drawing/2014/main" id="{86A75050-8A6B-4A3F-B4D0-A243BEFFB735}"/>
              </a:ext>
            </a:extLst>
          </p:cNvPr>
          <p:cNvSpPr txBox="1"/>
          <p:nvPr/>
        </p:nvSpPr>
        <p:spPr>
          <a:xfrm>
            <a:off x="994835" y="8847686"/>
            <a:ext cx="8070317" cy="461665"/>
          </a:xfrm>
          <a:prstGeom prst="rect">
            <a:avLst/>
          </a:prstGeom>
          <a:noFill/>
        </p:spPr>
        <p:txBody>
          <a:bodyPr wrap="square" rtlCol="0">
            <a:spAutoFit/>
          </a:bodyPr>
          <a:lstStyle/>
          <a:p>
            <a:r>
              <a:rPr lang="fr-CM" sz="2400" u="sng" dirty="0">
                <a:solidFill>
                  <a:schemeClr val="accent5">
                    <a:lumMod val="50000"/>
                  </a:schemeClr>
                </a:solidFill>
              </a:rPr>
              <a:t>Analyse bivariée II: variable qualitative &amp; variable quantitative</a:t>
            </a:r>
          </a:p>
        </p:txBody>
      </p:sp>
      <p:sp>
        <p:nvSpPr>
          <p:cNvPr id="46" name="ZoneTexte 45">
            <a:hlinkClick r:id="rId13" action="ppaction://hlinksldjump"/>
            <a:extLst>
              <a:ext uri="{FF2B5EF4-FFF2-40B4-BE49-F238E27FC236}">
                <a16:creationId xmlns:a16="http://schemas.microsoft.com/office/drawing/2014/main" id="{D80924BB-8BEF-4935-8D4C-43DC621EB1FB}"/>
              </a:ext>
            </a:extLst>
          </p:cNvPr>
          <p:cNvSpPr txBox="1"/>
          <p:nvPr/>
        </p:nvSpPr>
        <p:spPr>
          <a:xfrm>
            <a:off x="9608082" y="4926845"/>
            <a:ext cx="8222717" cy="461665"/>
          </a:xfrm>
          <a:prstGeom prst="rect">
            <a:avLst/>
          </a:prstGeom>
          <a:noFill/>
        </p:spPr>
        <p:txBody>
          <a:bodyPr wrap="square" rtlCol="0">
            <a:spAutoFit/>
          </a:bodyPr>
          <a:lstStyle/>
          <a:p>
            <a:r>
              <a:rPr lang="fr-CM" sz="2400" u="sng" dirty="0">
                <a:solidFill>
                  <a:schemeClr val="accent5">
                    <a:lumMod val="50000"/>
                  </a:schemeClr>
                </a:solidFill>
              </a:rPr>
              <a:t>Analyse bivariée III: variable quantitative &amp; variable quantitative</a:t>
            </a:r>
          </a:p>
        </p:txBody>
      </p:sp>
      <p:sp>
        <p:nvSpPr>
          <p:cNvPr id="6" name="ZoneTexte 5">
            <a:hlinkClick r:id="rId14" action="ppaction://hlinksldjump"/>
            <a:extLst>
              <a:ext uri="{FF2B5EF4-FFF2-40B4-BE49-F238E27FC236}">
                <a16:creationId xmlns:a16="http://schemas.microsoft.com/office/drawing/2014/main" id="{74B3D61E-A021-4EC1-9D28-10492C63FB13}"/>
              </a:ext>
            </a:extLst>
          </p:cNvPr>
          <p:cNvSpPr txBox="1"/>
          <p:nvPr/>
        </p:nvSpPr>
        <p:spPr>
          <a:xfrm>
            <a:off x="9633480" y="5743254"/>
            <a:ext cx="8044917" cy="461665"/>
          </a:xfrm>
          <a:prstGeom prst="rect">
            <a:avLst/>
          </a:prstGeom>
          <a:noFill/>
        </p:spPr>
        <p:txBody>
          <a:bodyPr wrap="square" rtlCol="0">
            <a:spAutoFit/>
          </a:bodyPr>
          <a:lstStyle/>
          <a:p>
            <a:r>
              <a:rPr lang="fr-FR" sz="2400" u="sng" dirty="0">
                <a:solidFill>
                  <a:schemeClr val="accent5">
                    <a:lumMod val="50000"/>
                  </a:schemeClr>
                </a:solidFill>
              </a:rPr>
              <a:t>CONCLUSION I</a:t>
            </a:r>
            <a:endParaRPr lang="fr-CM" sz="2400" u="sng" dirty="0">
              <a:solidFill>
                <a:schemeClr val="accent5">
                  <a:lumMod val="50000"/>
                </a:schemeClr>
              </a:solidFill>
            </a:endParaRPr>
          </a:p>
        </p:txBody>
      </p:sp>
      <p:sp>
        <p:nvSpPr>
          <p:cNvPr id="35" name="ZoneTexte 34">
            <a:hlinkClick r:id="rId15" action="ppaction://hlinksldjump"/>
            <a:extLst>
              <a:ext uri="{FF2B5EF4-FFF2-40B4-BE49-F238E27FC236}">
                <a16:creationId xmlns:a16="http://schemas.microsoft.com/office/drawing/2014/main" id="{2DDED58F-BAFA-4975-93E7-9BF48BA47B9E}"/>
              </a:ext>
            </a:extLst>
          </p:cNvPr>
          <p:cNvSpPr txBox="1"/>
          <p:nvPr/>
        </p:nvSpPr>
        <p:spPr>
          <a:xfrm>
            <a:off x="9633479" y="6446013"/>
            <a:ext cx="8044917" cy="461665"/>
          </a:xfrm>
          <a:prstGeom prst="rect">
            <a:avLst/>
          </a:prstGeom>
          <a:noFill/>
        </p:spPr>
        <p:txBody>
          <a:bodyPr wrap="square" rtlCol="0">
            <a:spAutoFit/>
          </a:bodyPr>
          <a:lstStyle/>
          <a:p>
            <a:r>
              <a:rPr lang="fr-FR" sz="2400" u="sng" dirty="0">
                <a:solidFill>
                  <a:schemeClr val="accent5">
                    <a:lumMod val="50000"/>
                  </a:schemeClr>
                </a:solidFill>
              </a:rPr>
              <a:t>CONCLUSION II</a:t>
            </a:r>
            <a:endParaRPr lang="fr-CM" sz="2400" u="sng" dirty="0">
              <a:solidFill>
                <a:schemeClr val="accent5">
                  <a:lumMod val="50000"/>
                </a:schemeClr>
              </a:solidFill>
            </a:endParaRPr>
          </a:p>
        </p:txBody>
      </p:sp>
      <p:sp>
        <p:nvSpPr>
          <p:cNvPr id="37" name="ZoneTexte 36">
            <a:hlinkClick r:id="rId16" action="ppaction://hlinksldjump"/>
            <a:extLst>
              <a:ext uri="{FF2B5EF4-FFF2-40B4-BE49-F238E27FC236}">
                <a16:creationId xmlns:a16="http://schemas.microsoft.com/office/drawing/2014/main" id="{C942F572-4123-4BE3-A344-2E2445340ED5}"/>
              </a:ext>
            </a:extLst>
          </p:cNvPr>
          <p:cNvSpPr txBox="1"/>
          <p:nvPr/>
        </p:nvSpPr>
        <p:spPr>
          <a:xfrm>
            <a:off x="9633479" y="7148644"/>
            <a:ext cx="8044917" cy="461665"/>
          </a:xfrm>
          <a:prstGeom prst="rect">
            <a:avLst/>
          </a:prstGeom>
          <a:noFill/>
        </p:spPr>
        <p:txBody>
          <a:bodyPr wrap="square" rtlCol="0">
            <a:spAutoFit/>
          </a:bodyPr>
          <a:lstStyle/>
          <a:p>
            <a:r>
              <a:rPr lang="fr-FR" sz="2400" u="sng" dirty="0">
                <a:solidFill>
                  <a:schemeClr val="accent5">
                    <a:lumMod val="50000"/>
                  </a:schemeClr>
                </a:solidFill>
              </a:rPr>
              <a:t>CONCLUSION GENERALE</a:t>
            </a:r>
            <a:endParaRPr lang="fr-CM" sz="2400" u="sng" dirty="0">
              <a:solidFill>
                <a:schemeClr val="accent5">
                  <a:lumMod val="50000"/>
                </a:schemeClr>
              </a:solidFill>
            </a:endParaRPr>
          </a:p>
        </p:txBody>
      </p:sp>
      <p:sp>
        <p:nvSpPr>
          <p:cNvPr id="38" name="AutoShape 3">
            <a:extLst>
              <a:ext uri="{FF2B5EF4-FFF2-40B4-BE49-F238E27FC236}">
                <a16:creationId xmlns:a16="http://schemas.microsoft.com/office/drawing/2014/main" id="{F2DE1E62-1E3E-4750-B4B4-461B822B0496}"/>
              </a:ext>
            </a:extLst>
          </p:cNvPr>
          <p:cNvSpPr/>
          <p:nvPr/>
        </p:nvSpPr>
        <p:spPr>
          <a:xfrm rot="10800000">
            <a:off x="994834" y="8635378"/>
            <a:ext cx="7651215" cy="0"/>
          </a:xfrm>
          <a:prstGeom prst="line">
            <a:avLst/>
          </a:prstGeom>
          <a:ln w="63500" cap="rnd">
            <a:solidFill>
              <a:srgbClr val="86C7ED"/>
            </a:solidFill>
            <a:prstDash val="sysDot"/>
            <a:headEnd type="none" w="sm" len="sm"/>
            <a:tailEnd type="none" w="sm" len="sm"/>
          </a:ln>
        </p:spPr>
      </p:sp>
      <p:sp>
        <p:nvSpPr>
          <p:cNvPr id="39" name="AutoShape 3">
            <a:extLst>
              <a:ext uri="{FF2B5EF4-FFF2-40B4-BE49-F238E27FC236}">
                <a16:creationId xmlns:a16="http://schemas.microsoft.com/office/drawing/2014/main" id="{8B052349-B234-480E-9520-B7ACD08CFF14}"/>
              </a:ext>
            </a:extLst>
          </p:cNvPr>
          <p:cNvSpPr/>
          <p:nvPr/>
        </p:nvSpPr>
        <p:spPr>
          <a:xfrm rot="10800000">
            <a:off x="9633480" y="7047374"/>
            <a:ext cx="7651215" cy="0"/>
          </a:xfrm>
          <a:prstGeom prst="line">
            <a:avLst/>
          </a:prstGeom>
          <a:ln w="63500" cap="rnd">
            <a:solidFill>
              <a:srgbClr val="86C7ED"/>
            </a:solidFill>
            <a:prstDash val="sysDot"/>
            <a:headEnd type="none" w="sm" len="sm"/>
            <a:tailEnd type="none" w="sm" len="sm"/>
          </a:ln>
        </p:spPr>
      </p:sp>
      <p:sp>
        <p:nvSpPr>
          <p:cNvPr id="47" name="AutoShape 3">
            <a:extLst>
              <a:ext uri="{FF2B5EF4-FFF2-40B4-BE49-F238E27FC236}">
                <a16:creationId xmlns:a16="http://schemas.microsoft.com/office/drawing/2014/main" id="{6F5A64CF-AD43-4A80-A023-8EBC878F3D9A}"/>
              </a:ext>
            </a:extLst>
          </p:cNvPr>
          <p:cNvSpPr/>
          <p:nvPr/>
        </p:nvSpPr>
        <p:spPr>
          <a:xfrm rot="10800000">
            <a:off x="9608082" y="8662522"/>
            <a:ext cx="7651215" cy="0"/>
          </a:xfrm>
          <a:prstGeom prst="line">
            <a:avLst/>
          </a:prstGeom>
          <a:ln w="63500" cap="rnd">
            <a:solidFill>
              <a:srgbClr val="86C7ED"/>
            </a:solidFill>
            <a:prstDash val="sysDot"/>
            <a:headEnd type="none" w="sm" len="sm"/>
            <a:tailEnd type="none" w="sm" len="sm"/>
          </a:ln>
        </p:spPr>
      </p:sp>
      <p:sp>
        <p:nvSpPr>
          <p:cNvPr id="48" name="ZoneTexte 47">
            <a:hlinkClick r:id="" action="ppaction://noaction"/>
            <a:extLst>
              <a:ext uri="{FF2B5EF4-FFF2-40B4-BE49-F238E27FC236}">
                <a16:creationId xmlns:a16="http://schemas.microsoft.com/office/drawing/2014/main" id="{6B51FCE8-F3BD-4CA7-A26A-CEDEB2E25F95}"/>
              </a:ext>
            </a:extLst>
          </p:cNvPr>
          <p:cNvSpPr txBox="1"/>
          <p:nvPr/>
        </p:nvSpPr>
        <p:spPr>
          <a:xfrm>
            <a:off x="9601986" y="8054000"/>
            <a:ext cx="8044917" cy="461665"/>
          </a:xfrm>
          <a:prstGeom prst="rect">
            <a:avLst/>
          </a:prstGeom>
          <a:noFill/>
        </p:spPr>
        <p:txBody>
          <a:bodyPr wrap="square" rtlCol="0">
            <a:spAutoFit/>
          </a:bodyPr>
          <a:lstStyle/>
          <a:p>
            <a:r>
              <a:rPr lang="fr-FR" sz="2400" u="sng" dirty="0">
                <a:solidFill>
                  <a:schemeClr val="accent5">
                    <a:lumMod val="50000"/>
                  </a:schemeClr>
                </a:solidFill>
              </a:rPr>
              <a:t>L’EQUIPE</a:t>
            </a:r>
            <a:endParaRPr lang="fr-CM" sz="2400" u="sng" dirty="0">
              <a:solidFill>
                <a:schemeClr val="accent5">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2A112B9C-D425-4BFA-A437-B94D08D78245}"/>
                  </a:ext>
                </a:extLst>
              </p:cNvPr>
              <p:cNvSpPr txBox="1"/>
              <p:nvPr/>
            </p:nvSpPr>
            <p:spPr>
              <a:xfrm>
                <a:off x="533400" y="8911674"/>
                <a:ext cx="17602200" cy="1337226"/>
              </a:xfrm>
              <a:prstGeom prst="rect">
                <a:avLst/>
              </a:prstGeom>
              <a:noFill/>
            </p:spPr>
            <p:txBody>
              <a:bodyPr wrap="square" rtlCol="0">
                <a:spAutoFit/>
              </a:bodyPr>
              <a:lstStyle/>
              <a:p>
                <a:r>
                  <a:rPr lang="fr-CM" sz="2600" dirty="0"/>
                  <a:t>Avec une moyenne </a:t>
                </a:r>
                <a14:m>
                  <m:oMath xmlns:m="http://schemas.openxmlformats.org/officeDocument/2006/math">
                    <m:bar>
                      <m:barPr>
                        <m:pos m:val="top"/>
                        <m:ctrlPr>
                          <a:rPr lang="fr-CM" sz="2600" i="1" smtClean="0">
                            <a:latin typeface="Cambria Math" panose="02040503050406030204" pitchFamily="18" charset="0"/>
                          </a:rPr>
                        </m:ctrlPr>
                      </m:barPr>
                      <m:e>
                        <m:r>
                          <a:rPr lang="fr-CM" sz="2600" b="0" i="1" smtClean="0">
                            <a:latin typeface="Cambria Math" panose="02040503050406030204" pitchFamily="18" charset="0"/>
                          </a:rPr>
                          <m:t>𝑋</m:t>
                        </m:r>
                      </m:e>
                    </m:bar>
                    <m:r>
                      <a:rPr lang="fr-CM" sz="2600" b="0" i="1" smtClean="0">
                        <a:latin typeface="Cambria Math" panose="02040503050406030204" pitchFamily="18" charset="0"/>
                      </a:rPr>
                      <m:t>=</m:t>
                    </m:r>
                    <m:r>
                      <a:rPr lang="fr-CM" sz="2600" b="0" i="0" smtClean="0">
                        <a:latin typeface="Cambria Math" panose="02040503050406030204" pitchFamily="18" charset="0"/>
                      </a:rPr>
                      <m:t>100090,24,</m:t>
                    </m:r>
                  </m:oMath>
                </a14:m>
                <a:r>
                  <a:rPr lang="fr-CM" sz="2600" dirty="0"/>
                  <a:t> une médiane </a:t>
                </a:r>
                <a14:m>
                  <m:oMath xmlns:m="http://schemas.openxmlformats.org/officeDocument/2006/math">
                    <m:r>
                      <a:rPr lang="fr-CM" sz="2600" b="0" i="1" smtClean="0">
                        <a:latin typeface="Cambria Math" panose="02040503050406030204" pitchFamily="18" charset="0"/>
                      </a:rPr>
                      <m:t>𝑀𝑒</m:t>
                    </m:r>
                    <m:r>
                      <a:rPr lang="fr-CM" sz="2600" b="0" i="1" smtClean="0">
                        <a:latin typeface="Cambria Math" panose="02040503050406030204" pitchFamily="18" charset="0"/>
                      </a:rPr>
                      <m:t>=100193,92</m:t>
                    </m:r>
                  </m:oMath>
                </a14:m>
                <a:r>
                  <a:rPr lang="fr-CM" sz="2600" dirty="0"/>
                  <a:t>, et au vue des différents graphes, on pourrait penser que nous sommes dans le cas d’une distribution symétrique; lequel nous avons vérifié en calculant le coefficient d’asymétrie de Yule et obtenu </a:t>
                </a:r>
                <a14:m>
                  <m:oMath xmlns:m="http://schemas.openxmlformats.org/officeDocument/2006/math">
                    <m:r>
                      <a:rPr lang="fr-CM" sz="2600" b="1" i="1">
                        <a:latin typeface="Cambria Math" panose="02040503050406030204" pitchFamily="18" charset="0"/>
                      </a:rPr>
                      <m:t>𝒔</m:t>
                    </m:r>
                    <m:r>
                      <a:rPr lang="fr-CM" sz="2600" b="1" i="1">
                        <a:latin typeface="Cambria Math" panose="02040503050406030204" pitchFamily="18" charset="0"/>
                      </a:rPr>
                      <m:t>=−</m:t>
                    </m:r>
                    <m:r>
                      <a:rPr lang="fr-CM" sz="2600" b="1" i="1">
                        <a:latin typeface="Cambria Math" panose="02040503050406030204" pitchFamily="18" charset="0"/>
                      </a:rPr>
                      <m:t>𝟎</m:t>
                    </m:r>
                    <m:r>
                      <a:rPr lang="fr-CM" sz="2600" b="1" i="1">
                        <a:latin typeface="Cambria Math" panose="02040503050406030204" pitchFamily="18" charset="0"/>
                      </a:rPr>
                      <m:t>.</m:t>
                    </m:r>
                    <m:r>
                      <a:rPr lang="fr-CM" sz="2600" b="1" i="1" smtClean="0">
                        <a:latin typeface="Cambria Math" panose="02040503050406030204" pitchFamily="18" charset="0"/>
                      </a:rPr>
                      <m:t>𝟎𝟎𝟎𝟎</m:t>
                    </m:r>
                  </m:oMath>
                </a14:m>
                <a:r>
                  <a:rPr lang="fr-CM" sz="2600" b="1" dirty="0"/>
                  <a:t> </a:t>
                </a:r>
                <a:r>
                  <a:rPr lang="fr-CM" sz="2600" dirty="0"/>
                  <a:t>ce qui permet de confirmer notre observation. Rien à signaler pour les valeurs atypiques.</a:t>
                </a:r>
              </a:p>
            </p:txBody>
          </p:sp>
        </mc:Choice>
        <mc:Fallback xmlns="">
          <p:sp>
            <p:nvSpPr>
              <p:cNvPr id="10" name="ZoneTexte 9">
                <a:extLst>
                  <a:ext uri="{FF2B5EF4-FFF2-40B4-BE49-F238E27FC236}">
                    <a16:creationId xmlns:a16="http://schemas.microsoft.com/office/drawing/2014/main" id="{2A112B9C-D425-4BFA-A437-B94D08D78245}"/>
                  </a:ext>
                </a:extLst>
              </p:cNvPr>
              <p:cNvSpPr txBox="1">
                <a:spLocks noRot="1" noChangeAspect="1" noMove="1" noResize="1" noEditPoints="1" noAdjustHandles="1" noChangeArrowheads="1" noChangeShapeType="1" noTextEdit="1"/>
              </p:cNvSpPr>
              <p:nvPr/>
            </p:nvSpPr>
            <p:spPr>
              <a:xfrm>
                <a:off x="533400" y="8911674"/>
                <a:ext cx="17602200" cy="1337226"/>
              </a:xfrm>
              <a:prstGeom prst="rect">
                <a:avLst/>
              </a:prstGeom>
              <a:blipFill>
                <a:blip r:embed="rId2"/>
                <a:stretch>
                  <a:fillRect l="-623" t="-457" r="-901" b="-10959"/>
                </a:stretch>
              </a:blipFill>
            </p:spPr>
            <p:txBody>
              <a:bodyPr/>
              <a:lstStyle/>
              <a:p>
                <a:r>
                  <a:rPr lang="fr-CM">
                    <a:noFill/>
                  </a:rPr>
                  <a:t> </a:t>
                </a:r>
              </a:p>
            </p:txBody>
          </p:sp>
        </mc:Fallback>
      </mc:AlternateContent>
      <p:pic>
        <p:nvPicPr>
          <p:cNvPr id="4" name="Image 3">
            <a:extLst>
              <a:ext uri="{FF2B5EF4-FFF2-40B4-BE49-F238E27FC236}">
                <a16:creationId xmlns:a16="http://schemas.microsoft.com/office/drawing/2014/main" id="{1A905BF9-0F0E-4ADB-ABCA-7FB56BFBB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83698"/>
            <a:ext cx="9982197" cy="6654799"/>
          </a:xfrm>
          <a:prstGeom prst="rect">
            <a:avLst/>
          </a:prstGeom>
        </p:spPr>
      </p:pic>
      <p:pic>
        <p:nvPicPr>
          <p:cNvPr id="9" name="Image 8">
            <a:extLst>
              <a:ext uri="{FF2B5EF4-FFF2-40B4-BE49-F238E27FC236}">
                <a16:creationId xmlns:a16="http://schemas.microsoft.com/office/drawing/2014/main" id="{DDC46D1B-0DB0-4784-BFF3-A02C833E8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477602"/>
            <a:ext cx="6477000" cy="6477000"/>
          </a:xfrm>
          <a:prstGeom prst="rect">
            <a:avLst/>
          </a:prstGeom>
        </p:spPr>
      </p:pic>
      <p:sp>
        <p:nvSpPr>
          <p:cNvPr id="5" name="ZoneTexte 4">
            <a:extLst>
              <a:ext uri="{FF2B5EF4-FFF2-40B4-BE49-F238E27FC236}">
                <a16:creationId xmlns:a16="http://schemas.microsoft.com/office/drawing/2014/main" id="{290B80E9-F918-4A15-8B29-6BF9E64B231E}"/>
              </a:ext>
            </a:extLst>
          </p:cNvPr>
          <p:cNvSpPr txBox="1"/>
          <p:nvPr/>
        </p:nvSpPr>
        <p:spPr>
          <a:xfrm>
            <a:off x="7101815" y="129260"/>
            <a:ext cx="40843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ESTIMATEDSALARY</a:t>
            </a:r>
          </a:p>
        </p:txBody>
      </p:sp>
    </p:spTree>
    <p:extLst>
      <p:ext uri="{BB962C8B-B14F-4D97-AF65-F5344CB8AC3E}">
        <p14:creationId xmlns:p14="http://schemas.microsoft.com/office/powerpoint/2010/main" val="1631306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rot="5400000">
            <a:off x="13806204" y="197662"/>
            <a:ext cx="4679458" cy="4284133"/>
          </a:xfrm>
          <a:prstGeom prst="rect">
            <a:avLst/>
          </a:prstGeom>
          <a:solidFill>
            <a:srgbClr val="9CE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4" name="ZoneTexte 13">
            <a:extLst>
              <a:ext uri="{FF2B5EF4-FFF2-40B4-BE49-F238E27FC236}">
                <a16:creationId xmlns:a16="http://schemas.microsoft.com/office/drawing/2014/main" id="{44FA55CF-2E85-4EA7-9FBE-F51767BED3CA}"/>
              </a:ext>
            </a:extLst>
          </p:cNvPr>
          <p:cNvSpPr txBox="1"/>
          <p:nvPr/>
        </p:nvSpPr>
        <p:spPr>
          <a:xfrm>
            <a:off x="14239809" y="136083"/>
            <a:ext cx="3778412" cy="3139321"/>
          </a:xfrm>
          <a:prstGeom prst="rect">
            <a:avLst/>
          </a:prstGeom>
          <a:noFill/>
        </p:spPr>
        <p:txBody>
          <a:bodyPr wrap="square" rtlCol="0">
            <a:spAutoFit/>
          </a:bodyPr>
          <a:lstStyle/>
          <a:p>
            <a:pPr algn="just"/>
            <a:r>
              <a:rPr lang="fr-CM" sz="2200" dirty="0">
                <a:latin typeface="Fira Sans Light" panose="020B0403050000020004" pitchFamily="34" charset="0"/>
              </a:rPr>
              <a:t>Examinons de plus près notre variable Balance. On remarque (</a:t>
            </a:r>
            <a:r>
              <a:rPr lang="fr-CM" sz="2200" dirty="0" err="1">
                <a:latin typeface="Fira Sans Light" panose="020B0403050000020004" pitchFamily="34" charset="0"/>
              </a:rPr>
              <a:t>Fig</a:t>
            </a:r>
            <a:r>
              <a:rPr lang="fr-CM" sz="2200" dirty="0">
                <a:latin typeface="Fira Sans Light" panose="020B0403050000020004" pitchFamily="34" charset="0"/>
              </a:rPr>
              <a:t> 2) que 50% des personnes avec les salaires estimés les plus élevés se partagent à eux seuls 74.82% des richesses totales contre 25.18% pour tous les 50% restant.</a:t>
            </a:r>
          </a:p>
        </p:txBody>
      </p:sp>
      <p:cxnSp>
        <p:nvCxnSpPr>
          <p:cNvPr id="31" name="Connecteur droit 30">
            <a:extLst>
              <a:ext uri="{FF2B5EF4-FFF2-40B4-BE49-F238E27FC236}">
                <a16:creationId xmlns:a16="http://schemas.microsoft.com/office/drawing/2014/main" id="{21AEF871-D8FB-4C46-AEAA-AA8706D77F5D}"/>
              </a:ext>
            </a:extLst>
          </p:cNvPr>
          <p:cNvCxnSpPr>
            <a:cxnSpLocks/>
          </p:cNvCxnSpPr>
          <p:nvPr/>
        </p:nvCxnSpPr>
        <p:spPr>
          <a:xfrm flipV="1">
            <a:off x="14003866" y="4617423"/>
            <a:ext cx="16998" cy="3878877"/>
          </a:xfrm>
          <a:prstGeom prst="line">
            <a:avLst/>
          </a:prstGeom>
          <a:ln w="57150">
            <a:solidFill>
              <a:srgbClr val="9CE29C"/>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09AB9386-2FDD-4AA4-BDF6-87393BF4D638}"/>
                  </a:ext>
                </a:extLst>
              </p:cNvPr>
              <p:cNvSpPr txBox="1"/>
              <p:nvPr/>
            </p:nvSpPr>
            <p:spPr>
              <a:xfrm>
                <a:off x="14239809" y="5143500"/>
                <a:ext cx="3778410" cy="4154984"/>
              </a:xfrm>
              <a:prstGeom prst="rect">
                <a:avLst/>
              </a:prstGeom>
              <a:noFill/>
            </p:spPr>
            <p:txBody>
              <a:bodyPr wrap="square" rtlCol="0">
                <a:spAutoFit/>
              </a:bodyPr>
              <a:lstStyle/>
              <a:p>
                <a:pPr algn="just"/>
                <a:r>
                  <a:rPr lang="fr-CM" sz="2200" dirty="0"/>
                  <a:t>A partir de notre courbe de Lorentz (</a:t>
                </a:r>
                <a:r>
                  <a:rPr lang="fr-CM" sz="2200" dirty="0" err="1"/>
                  <a:t>Fig</a:t>
                </a:r>
                <a:r>
                  <a:rPr lang="fr-CM" sz="2200" dirty="0"/>
                  <a:t> 3), on observe un écart pas très grand entre en la droite d’</a:t>
                </a:r>
                <a:r>
                  <a:rPr lang="fr-CM" sz="2200" dirty="0" err="1"/>
                  <a:t>équi-repartition</a:t>
                </a:r>
                <a:r>
                  <a:rPr lang="fr-CM" sz="2200" dirty="0"/>
                  <a:t> et la courbe de Lorentz ce qui laisserait penser qu’il existe une inégalité modérée de salaires estimés au sein de notre population; lequel nous avons vérifié en calculant l’indice de GINI et obtenu</a:t>
                </a:r>
              </a:p>
              <a:p>
                <a:pPr algn="just"/>
                <a:r>
                  <a:rPr lang="fr-CM" sz="2200" dirty="0"/>
                  <a:t> </a:t>
                </a:r>
                <a14:m>
                  <m:oMath xmlns:m="http://schemas.openxmlformats.org/officeDocument/2006/math">
                    <m:sSub>
                      <m:sSubPr>
                        <m:ctrlPr>
                          <a:rPr lang="fr-CM" sz="2200" b="1" i="1" smtClean="0">
                            <a:latin typeface="Cambria Math" panose="02040503050406030204" pitchFamily="18" charset="0"/>
                          </a:rPr>
                        </m:ctrlPr>
                      </m:sSubPr>
                      <m:e>
                        <m:r>
                          <a:rPr lang="fr-CM" sz="2200" b="1" i="1" smtClean="0">
                            <a:latin typeface="Cambria Math" panose="02040503050406030204" pitchFamily="18" charset="0"/>
                          </a:rPr>
                          <m:t>𝑰</m:t>
                        </m:r>
                      </m:e>
                      <m:sub>
                        <m:r>
                          <a:rPr lang="fr-CM" sz="2200" b="1" i="1" smtClean="0">
                            <a:latin typeface="Cambria Math" panose="02040503050406030204" pitchFamily="18" charset="0"/>
                          </a:rPr>
                          <m:t>𝑮</m:t>
                        </m:r>
                      </m:sub>
                    </m:sSub>
                    <m:r>
                      <a:rPr lang="fr-CM" sz="2200" b="1" i="1" smtClean="0">
                        <a:latin typeface="Cambria Math" panose="02040503050406030204" pitchFamily="18" charset="0"/>
                      </a:rPr>
                      <m:t>=</m:t>
                    </m:r>
                    <m:r>
                      <a:rPr lang="fr-CM" sz="2200" b="1" i="1" smtClean="0">
                        <a:latin typeface="Cambria Math" panose="02040503050406030204" pitchFamily="18" charset="0"/>
                      </a:rPr>
                      <m:t>𝟎</m:t>
                    </m:r>
                    <m:r>
                      <a:rPr lang="fr-CM" sz="2200" b="1" i="1" smtClean="0">
                        <a:latin typeface="Cambria Math" panose="02040503050406030204" pitchFamily="18" charset="0"/>
                      </a:rPr>
                      <m:t>.</m:t>
                    </m:r>
                    <m:r>
                      <a:rPr lang="fr-CM" sz="2200" b="1" i="1" smtClean="0">
                        <a:latin typeface="Cambria Math" panose="02040503050406030204" pitchFamily="18" charset="0"/>
                      </a:rPr>
                      <m:t>𝟑𝟑𝟏𝟕</m:t>
                    </m:r>
                  </m:oMath>
                </a14:m>
                <a:r>
                  <a:rPr lang="fr-CM" sz="2200" dirty="0"/>
                  <a:t>.</a:t>
                </a:r>
              </a:p>
            </p:txBody>
          </p:sp>
        </mc:Choice>
        <mc:Fallback xmlns="">
          <p:sp>
            <p:nvSpPr>
              <p:cNvPr id="42" name="ZoneTexte 41">
                <a:extLst>
                  <a:ext uri="{FF2B5EF4-FFF2-40B4-BE49-F238E27FC236}">
                    <a16:creationId xmlns:a16="http://schemas.microsoft.com/office/drawing/2014/main" id="{09AB9386-2FDD-4AA4-BDF6-87393BF4D638}"/>
                  </a:ext>
                </a:extLst>
              </p:cNvPr>
              <p:cNvSpPr txBox="1">
                <a:spLocks noRot="1" noChangeAspect="1" noMove="1" noResize="1" noEditPoints="1" noAdjustHandles="1" noChangeArrowheads="1" noChangeShapeType="1" noTextEdit="1"/>
              </p:cNvSpPr>
              <p:nvPr/>
            </p:nvSpPr>
            <p:spPr>
              <a:xfrm>
                <a:off x="14239809" y="5143500"/>
                <a:ext cx="3778410" cy="4154984"/>
              </a:xfrm>
              <a:prstGeom prst="rect">
                <a:avLst/>
              </a:prstGeom>
              <a:blipFill>
                <a:blip r:embed="rId2"/>
                <a:stretch>
                  <a:fillRect l="-2097" t="-1028" r="-2097" b="-2056"/>
                </a:stretch>
              </a:blipFill>
            </p:spPr>
            <p:txBody>
              <a:bodyPr/>
              <a:lstStyle/>
              <a:p>
                <a:r>
                  <a:rPr lang="fr-CM">
                    <a:noFill/>
                  </a:rPr>
                  <a:t> </a:t>
                </a:r>
              </a:p>
            </p:txBody>
          </p:sp>
        </mc:Fallback>
      </mc:AlternateContent>
      <p:sp>
        <p:nvSpPr>
          <p:cNvPr id="44" name="ZoneTexte 43">
            <a:extLst>
              <a:ext uri="{FF2B5EF4-FFF2-40B4-BE49-F238E27FC236}">
                <a16:creationId xmlns:a16="http://schemas.microsoft.com/office/drawing/2014/main" id="{0BB49A67-97E7-4965-83BE-5738B5CCCA69}"/>
              </a:ext>
            </a:extLst>
          </p:cNvPr>
          <p:cNvSpPr txBox="1"/>
          <p:nvPr/>
        </p:nvSpPr>
        <p:spPr>
          <a:xfrm>
            <a:off x="-16966" y="4202404"/>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1</a:t>
            </a:r>
          </a:p>
        </p:txBody>
      </p:sp>
      <p:sp>
        <p:nvSpPr>
          <p:cNvPr id="45" name="ZoneTexte 44">
            <a:extLst>
              <a:ext uri="{FF2B5EF4-FFF2-40B4-BE49-F238E27FC236}">
                <a16:creationId xmlns:a16="http://schemas.microsoft.com/office/drawing/2014/main" id="{BAA079D2-005C-4D69-8206-A38540BCE9EC}"/>
              </a:ext>
            </a:extLst>
          </p:cNvPr>
          <p:cNvSpPr txBox="1"/>
          <p:nvPr/>
        </p:nvSpPr>
        <p:spPr>
          <a:xfrm>
            <a:off x="10619142" y="4265059"/>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2</a:t>
            </a:r>
          </a:p>
        </p:txBody>
      </p:sp>
      <p:sp>
        <p:nvSpPr>
          <p:cNvPr id="46" name="ZoneTexte 45">
            <a:extLst>
              <a:ext uri="{FF2B5EF4-FFF2-40B4-BE49-F238E27FC236}">
                <a16:creationId xmlns:a16="http://schemas.microsoft.com/office/drawing/2014/main" id="{1C9E2073-86DB-41EF-93F7-778D63670BF8}"/>
              </a:ext>
            </a:extLst>
          </p:cNvPr>
          <p:cNvSpPr txBox="1"/>
          <p:nvPr/>
        </p:nvSpPr>
        <p:spPr>
          <a:xfrm>
            <a:off x="81298" y="9107047"/>
            <a:ext cx="1238381" cy="477054"/>
          </a:xfrm>
          <a:prstGeom prst="rect">
            <a:avLst/>
          </a:prstGeom>
          <a:noFill/>
        </p:spPr>
        <p:txBody>
          <a:bodyPr wrap="square" rtlCol="0">
            <a:spAutoFit/>
          </a:bodyPr>
          <a:lstStyle/>
          <a:p>
            <a:r>
              <a:rPr lang="fr-CM" sz="2500" dirty="0" err="1">
                <a:latin typeface="Lucida Calligraphy" panose="03010101010101010101" pitchFamily="66" charset="0"/>
              </a:rPr>
              <a:t>Fig</a:t>
            </a:r>
            <a:r>
              <a:rPr lang="fr-CM" sz="2500" dirty="0">
                <a:latin typeface="Lucida Calligraphy" panose="03010101010101010101" pitchFamily="66" charset="0"/>
              </a:rPr>
              <a:t> 3</a:t>
            </a:r>
          </a:p>
        </p:txBody>
      </p:sp>
      <p:sp>
        <p:nvSpPr>
          <p:cNvPr id="47" name="ZoneTexte 46">
            <a:extLst>
              <a:ext uri="{FF2B5EF4-FFF2-40B4-BE49-F238E27FC236}">
                <a16:creationId xmlns:a16="http://schemas.microsoft.com/office/drawing/2014/main" id="{69B7908F-1C12-4B7F-80AC-5A962901C9F7}"/>
              </a:ext>
            </a:extLst>
          </p:cNvPr>
          <p:cNvSpPr txBox="1"/>
          <p:nvPr/>
        </p:nvSpPr>
        <p:spPr>
          <a:xfrm>
            <a:off x="9719731" y="8457188"/>
            <a:ext cx="4301133" cy="1631216"/>
          </a:xfrm>
          <a:prstGeom prst="rect">
            <a:avLst/>
          </a:prstGeom>
          <a:solidFill>
            <a:srgbClr val="FFDAB9"/>
          </a:solidFill>
        </p:spPr>
        <p:txBody>
          <a:bodyPr wrap="square" rtlCol="0">
            <a:spAutoFit/>
          </a:bodyPr>
          <a:lstStyle/>
          <a:p>
            <a:pPr algn="ctr"/>
            <a:r>
              <a:rPr lang="fr-CM" sz="2000" dirty="0">
                <a:latin typeface="Lucida Calligraphy" panose="03010101010101010101" pitchFamily="66" charset="0"/>
              </a:rPr>
              <a:t>On peut donc conclure qu’il y a une inégalité modérée dans la distribution des salaires estimés au sein de notre population </a:t>
            </a:r>
          </a:p>
        </p:txBody>
      </p:sp>
      <p:pic>
        <p:nvPicPr>
          <p:cNvPr id="3" name="Image 2">
            <a:extLst>
              <a:ext uri="{FF2B5EF4-FFF2-40B4-BE49-F238E27FC236}">
                <a16:creationId xmlns:a16="http://schemas.microsoft.com/office/drawing/2014/main" id="{B49313F9-ED56-4019-9962-F4947ED81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78" y="-1"/>
            <a:ext cx="6397589" cy="4265060"/>
          </a:xfrm>
          <a:prstGeom prst="rect">
            <a:avLst/>
          </a:prstGeom>
        </p:spPr>
      </p:pic>
      <p:pic>
        <p:nvPicPr>
          <p:cNvPr id="5" name="Image 4">
            <a:extLst>
              <a:ext uri="{FF2B5EF4-FFF2-40B4-BE49-F238E27FC236}">
                <a16:creationId xmlns:a16="http://schemas.microsoft.com/office/drawing/2014/main" id="{9EC635E9-AE4D-49BC-B68E-8180C5E66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111" y="-186028"/>
            <a:ext cx="7314285" cy="4571428"/>
          </a:xfrm>
          <a:prstGeom prst="rect">
            <a:avLst/>
          </a:prstGeom>
        </p:spPr>
      </p:pic>
      <p:pic>
        <p:nvPicPr>
          <p:cNvPr id="7" name="Image 6">
            <a:extLst>
              <a:ext uri="{FF2B5EF4-FFF2-40B4-BE49-F238E27FC236}">
                <a16:creationId xmlns:a16="http://schemas.microsoft.com/office/drawing/2014/main" id="{E03988CA-A2A4-4C15-908F-02B968741F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97" y="4494045"/>
            <a:ext cx="10388325" cy="5485714"/>
          </a:xfrm>
          <a:prstGeom prst="rect">
            <a:avLst/>
          </a:prstGeom>
        </p:spPr>
      </p:pic>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B37E4AC6-F7F9-4F92-986F-B968A7013D1B}"/>
                  </a:ext>
                </a:extLst>
              </p:cNvPr>
              <p:cNvSpPr txBox="1"/>
              <p:nvPr/>
            </p:nvSpPr>
            <p:spPr>
              <a:xfrm>
                <a:off x="9753631" y="6294985"/>
                <a:ext cx="3047967"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=0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rPr>
                                <m:t>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𝑝𝑎𝑟𝑓𝑎𝑖𝑡𝑒</m:t>
                              </m:r>
                              <m:r>
                                <a:rPr lang="fr-CM" b="0" i="1" smtClean="0">
                                  <a:latin typeface="Cambria Math" panose="02040503050406030204" pitchFamily="18" charset="0"/>
                                </a:rPr>
                                <m:t>      </m:t>
                              </m:r>
                            </m:e>
                            <m:e>
                              <m:sSub>
                                <m:sSubPr>
                                  <m:ctrlPr>
                                    <a:rPr lang="fr-CM" i="1" smtClean="0">
                                      <a:latin typeface="Cambria Math" panose="02040503050406030204" pitchFamily="18" charset="0"/>
                                    </a:rPr>
                                  </m:ctrlPr>
                                </m:sSubPr>
                                <m:e>
                                  <m:r>
                                    <a:rPr lang="fr-CM" b="0" i="1" smtClean="0">
                                      <a:latin typeface="Cambria Math" panose="02040503050406030204" pitchFamily="18" charset="0"/>
                                    </a:rPr>
                                    <m:t>𝐼</m:t>
                                  </m:r>
                                </m:e>
                                <m:sub>
                                  <m:r>
                                    <a:rPr lang="fr-CM" b="0" i="1" smtClean="0">
                                      <a:latin typeface="Cambria Math" panose="02040503050406030204" pitchFamily="18" charset="0"/>
                                    </a:rPr>
                                    <m:t>𝐺</m:t>
                                  </m:r>
                                </m:sub>
                              </m:sSub>
                              <m:r>
                                <a:rPr lang="fr-CM" b="0" i="1" smtClean="0">
                                  <a:latin typeface="Cambria Math" panose="02040503050406030204" pitchFamily="18" charset="0"/>
                                </a:rPr>
                                <m:t>=1 </m:t>
                              </m:r>
                              <m:r>
                                <a:rPr lang="fr-CM" b="0" i="1" smtClean="0">
                                  <a:latin typeface="Cambria Math" panose="02040503050406030204" pitchFamily="18" charset="0"/>
                                  <a:ea typeface="Cambria Math" panose="02040503050406030204" pitchFamily="18" charset="0"/>
                                </a:rPr>
                                <m:t>→</m:t>
                              </m:r>
                              <m:r>
                                <a:rPr lang="fr-CM" b="0" i="1" smtClean="0">
                                  <a:latin typeface="Cambria Math" panose="02040503050406030204" pitchFamily="18" charset="0"/>
                                  <a:ea typeface="Cambria Math" panose="02040503050406030204" pitchFamily="18" charset="0"/>
                                </a:rPr>
                                <m:t>𝑖𝑛</m:t>
                              </m:r>
                              <m:r>
                                <a:rPr lang="fr-CM" b="0" i="1" smtClean="0">
                                  <a:latin typeface="Cambria Math" panose="02040503050406030204" pitchFamily="18" charset="0"/>
                                  <a:ea typeface="Cambria Math" panose="02040503050406030204" pitchFamily="18" charset="0"/>
                                </a:rPr>
                                <m:t>é</m:t>
                              </m:r>
                              <m:r>
                                <a:rPr lang="fr-CM" b="0" i="1" smtClean="0">
                                  <a:latin typeface="Cambria Math" panose="02040503050406030204" pitchFamily="18" charset="0"/>
                                  <a:ea typeface="Cambria Math" panose="02040503050406030204" pitchFamily="18" charset="0"/>
                                </a:rPr>
                                <m:t>𝑔𝑎𝑙𝑖𝑡</m:t>
                              </m:r>
                              <m:r>
                                <a:rPr lang="fr-CM" b="0" i="1" smtClean="0">
                                  <a:latin typeface="Cambria Math" panose="02040503050406030204" pitchFamily="18" charset="0"/>
                                  <a:ea typeface="Cambria Math" panose="02040503050406030204" pitchFamily="18" charset="0"/>
                                </a:rPr>
                                <m:t>é </m:t>
                              </m:r>
                              <m:r>
                                <a:rPr lang="fr-CM" b="0" i="1" smtClean="0">
                                  <a:latin typeface="Cambria Math" panose="02040503050406030204" pitchFamily="18" charset="0"/>
                                  <a:ea typeface="Cambria Math" panose="02040503050406030204" pitchFamily="18" charset="0"/>
                                </a:rPr>
                                <m:t>𝑚𝑎𝑥𝑖𝑚𝑎𝑙𝑒</m:t>
                              </m:r>
                            </m:e>
                          </m:eqArr>
                        </m:e>
                      </m:d>
                    </m:oMath>
                  </m:oMathPara>
                </a14:m>
                <a:endParaRPr lang="fr-CM" dirty="0"/>
              </a:p>
            </p:txBody>
          </p:sp>
        </mc:Choice>
        <mc:Fallback xmlns="">
          <p:sp>
            <p:nvSpPr>
              <p:cNvPr id="23" name="ZoneTexte 22">
                <a:extLst>
                  <a:ext uri="{FF2B5EF4-FFF2-40B4-BE49-F238E27FC236}">
                    <a16:creationId xmlns:a16="http://schemas.microsoft.com/office/drawing/2014/main" id="{B37E4AC6-F7F9-4F92-986F-B968A7013D1B}"/>
                  </a:ext>
                </a:extLst>
              </p:cNvPr>
              <p:cNvSpPr txBox="1">
                <a:spLocks noRot="1" noChangeAspect="1" noMove="1" noResize="1" noEditPoints="1" noAdjustHandles="1" noChangeArrowheads="1" noChangeShapeType="1" noTextEdit="1"/>
              </p:cNvSpPr>
              <p:nvPr/>
            </p:nvSpPr>
            <p:spPr>
              <a:xfrm>
                <a:off x="9753631" y="6294985"/>
                <a:ext cx="3047967" cy="710194"/>
              </a:xfrm>
              <a:prstGeom prst="rect">
                <a:avLst/>
              </a:prstGeom>
              <a:blipFill>
                <a:blip r:embed="rId6"/>
                <a:stretch>
                  <a:fillRect r="-5000"/>
                </a:stretch>
              </a:blipFill>
            </p:spPr>
            <p:txBody>
              <a:bodyPr/>
              <a:lstStyle/>
              <a:p>
                <a:r>
                  <a:rPr lang="fr-CM">
                    <a:noFill/>
                  </a:rPr>
                  <a:t> </a:t>
                </a:r>
              </a:p>
            </p:txBody>
          </p:sp>
        </mc:Fallback>
      </mc:AlternateContent>
      <p:sp>
        <p:nvSpPr>
          <p:cNvPr id="24" name="TextBox 9">
            <a:extLst>
              <a:ext uri="{FF2B5EF4-FFF2-40B4-BE49-F238E27FC236}">
                <a16:creationId xmlns:a16="http://schemas.microsoft.com/office/drawing/2014/main" id="{04B24DB7-6DAA-4B6B-8E25-03DB4E3D1C7A}"/>
              </a:ext>
            </a:extLst>
          </p:cNvPr>
          <p:cNvSpPr txBox="1"/>
          <p:nvPr/>
        </p:nvSpPr>
        <p:spPr>
          <a:xfrm>
            <a:off x="10666440" y="5717895"/>
            <a:ext cx="1428306"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Indice GINI</a:t>
            </a:r>
            <a:endParaRPr lang="en-US" sz="2100" b="1" u="sng" dirty="0">
              <a:solidFill>
                <a:srgbClr val="000000"/>
              </a:solidFill>
              <a:latin typeface="Fira Sans Light"/>
              <a:ea typeface="Fira Sans Light"/>
              <a:cs typeface="Fira Sans Light"/>
              <a:sym typeface="Fira Sans Light"/>
            </a:endParaRPr>
          </a:p>
        </p:txBody>
      </p:sp>
    </p:spTree>
    <p:extLst>
      <p:ext uri="{BB962C8B-B14F-4D97-AF65-F5344CB8AC3E}">
        <p14:creationId xmlns:p14="http://schemas.microsoft.com/office/powerpoint/2010/main" val="3320486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a:t>
            </a:r>
            <a:r>
              <a:rPr lang="en-US" sz="7925" b="1" dirty="0">
                <a:solidFill>
                  <a:srgbClr val="000000"/>
                </a:solidFill>
                <a:latin typeface="Fira Sans Semi-Bold"/>
                <a:ea typeface="Fira Sans Semi-Bold"/>
                <a:cs typeface="Fira Sans Semi-Bold"/>
                <a:sym typeface="Fira Sans Semi-Bold"/>
              </a:rPr>
              <a:t>IVARIEE II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&amp;</a:t>
            </a:r>
          </a:p>
          <a:p>
            <a:pPr marL="0" lvl="0" indent="0" algn="ctr">
              <a:lnSpc>
                <a:spcPts val="8717"/>
              </a:lnSpc>
              <a:spcBef>
                <a:spcPct val="0"/>
              </a:spcBef>
            </a:pPr>
            <a:r>
              <a:rPr lang="fr-CM" sz="7925" b="1" u="none"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FF0000"/>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FF0000"/>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extLst>
      <p:ext uri="{BB962C8B-B14F-4D97-AF65-F5344CB8AC3E}">
        <p14:creationId xmlns:p14="http://schemas.microsoft.com/office/powerpoint/2010/main" val="2368545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9585960" y="0"/>
            <a:ext cx="8702040"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9982200" y="1606808"/>
            <a:ext cx="8088393" cy="4832092"/>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scores sont légèrement plus élevées chez les « </a:t>
            </a:r>
            <a:r>
              <a:rPr lang="fr-CM" sz="2200" dirty="0" err="1">
                <a:latin typeface="Fira Sans Light" panose="020B0403050000020004" pitchFamily="34" charset="0"/>
              </a:rPr>
              <a:t>customer</a:t>
            </a:r>
            <a:r>
              <a:rPr lang="fr-CM" sz="2200" dirty="0">
                <a:latin typeface="Fira Sans Light" panose="020B0403050000020004" pitchFamily="34" charset="0"/>
              </a:rPr>
              <a:t> » que chez les « </a:t>
            </a:r>
            <a:r>
              <a:rPr lang="fr-CM" sz="2200" dirty="0" err="1">
                <a:latin typeface="Fira Sans Light" panose="020B0403050000020004" pitchFamily="34" charset="0"/>
              </a:rPr>
              <a:t>churn</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customer</a:t>
            </a:r>
            <a:r>
              <a:rPr lang="fr-CM" sz="2200" dirty="0">
                <a:latin typeface="Fira Sans Light" panose="020B0403050000020004" pitchFamily="34" charset="0"/>
              </a:rPr>
              <a:t> ont un score plus élevé que les </a:t>
            </a:r>
            <a:r>
              <a:rPr lang="fr-CM" sz="2200" dirty="0" err="1">
                <a:latin typeface="Fira Sans Light" panose="020B0403050000020004" pitchFamily="34" charset="0"/>
              </a:rPr>
              <a:t>churn</a:t>
            </a:r>
            <a:r>
              <a:rPr lang="fr-CM" sz="2200" dirty="0">
                <a:latin typeface="Fira Sans Light" panose="020B0403050000020004" pitchFamily="34" charset="0"/>
              </a:rPr>
              <a:t>. Pour vérifier cela, examinons d’abord la distribution des scores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u="none" dirty="0">
                <a:solidFill>
                  <a:srgbClr val="000000"/>
                </a:solidFill>
                <a:latin typeface="Fira Sans Light" panose="020B0403050000020004" pitchFamily="34" charset="0"/>
                <a:ea typeface="Fira Sans Light"/>
                <a:cs typeface="Fira Sans Light"/>
                <a:sym typeface="Fira Sans Light"/>
              </a:rPr>
              <a:t>1.23 e-07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1.47 e-19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dirty="0">
                <a:solidFill>
                  <a:srgbClr val="000000"/>
                </a:solidFill>
                <a:latin typeface="Fira Sans Light" panose="020B0403050000020004" pitchFamily="34" charset="0"/>
                <a:ea typeface="Fira Sans Light"/>
                <a:cs typeface="Fira Sans Light"/>
                <a:sym typeface="Fira Sans Light"/>
              </a:rPr>
              <a:t>0</a:t>
            </a:r>
            <a:r>
              <a:rPr lang="fr-CM" sz="2200" b="1" u="none" dirty="0">
                <a:solidFill>
                  <a:srgbClr val="000000"/>
                </a:solidFill>
                <a:latin typeface="Fira Sans Light" panose="020B0403050000020004" pitchFamily="34" charset="0"/>
                <a:ea typeface="Fira Sans Light"/>
                <a:cs typeface="Fira Sans Light"/>
                <a:sym typeface="Fira Sans Light"/>
              </a:rPr>
              <a:t>.011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9585960"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p:graphicFrame>
        <p:nvGraphicFramePr>
          <p:cNvPr id="17" name="Tableau 16">
            <a:extLst>
              <a:ext uri="{FF2B5EF4-FFF2-40B4-BE49-F238E27FC236}">
                <a16:creationId xmlns:a16="http://schemas.microsoft.com/office/drawing/2014/main" id="{25248601-B61B-4E3A-90D9-186FA2176C67}"/>
              </a:ext>
            </a:extLst>
          </p:cNvPr>
          <p:cNvGraphicFramePr>
            <a:graphicFrameLocks noGrp="1"/>
          </p:cNvGraphicFramePr>
          <p:nvPr>
            <p:extLst>
              <p:ext uri="{D42A27DB-BD31-4B8C-83A1-F6EECF244321}">
                <p14:modId xmlns:p14="http://schemas.microsoft.com/office/powerpoint/2010/main" val="3222510234"/>
              </p:ext>
            </p:extLst>
          </p:nvPr>
        </p:nvGraphicFramePr>
        <p:xfrm>
          <a:off x="195091" y="6743700"/>
          <a:ext cx="9143992" cy="1556528"/>
        </p:xfrm>
        <a:graphic>
          <a:graphicData uri="http://schemas.openxmlformats.org/drawingml/2006/table">
            <a:tbl>
              <a:tblPr firstRow="1" bandRow="1">
                <a:tableStyleId>{93296810-A885-4BE3-A3E7-6D5BEEA58F35}</a:tableStyleId>
              </a:tblPr>
              <a:tblGrid>
                <a:gridCol w="1602308">
                  <a:extLst>
                    <a:ext uri="{9D8B030D-6E8A-4147-A177-3AD203B41FA5}">
                      <a16:colId xmlns:a16="http://schemas.microsoft.com/office/drawing/2014/main" val="3384691292"/>
                    </a:ext>
                  </a:extLst>
                </a:gridCol>
                <a:gridCol w="722845">
                  <a:extLst>
                    <a:ext uri="{9D8B030D-6E8A-4147-A177-3AD203B41FA5}">
                      <a16:colId xmlns:a16="http://schemas.microsoft.com/office/drawing/2014/main" val="174067678"/>
                    </a:ext>
                  </a:extLst>
                </a:gridCol>
                <a:gridCol w="722845">
                  <a:extLst>
                    <a:ext uri="{9D8B030D-6E8A-4147-A177-3AD203B41FA5}">
                      <a16:colId xmlns:a16="http://schemas.microsoft.com/office/drawing/2014/main" val="2661180461"/>
                    </a:ext>
                  </a:extLst>
                </a:gridCol>
                <a:gridCol w="722845">
                  <a:extLst>
                    <a:ext uri="{9D8B030D-6E8A-4147-A177-3AD203B41FA5}">
                      <a16:colId xmlns:a16="http://schemas.microsoft.com/office/drawing/2014/main" val="318412612"/>
                    </a:ext>
                  </a:extLst>
                </a:gridCol>
                <a:gridCol w="722845">
                  <a:extLst>
                    <a:ext uri="{9D8B030D-6E8A-4147-A177-3AD203B41FA5}">
                      <a16:colId xmlns:a16="http://schemas.microsoft.com/office/drawing/2014/main" val="1653618246"/>
                    </a:ext>
                  </a:extLst>
                </a:gridCol>
                <a:gridCol w="722845">
                  <a:extLst>
                    <a:ext uri="{9D8B030D-6E8A-4147-A177-3AD203B41FA5}">
                      <a16:colId xmlns:a16="http://schemas.microsoft.com/office/drawing/2014/main" val="3663343957"/>
                    </a:ext>
                  </a:extLst>
                </a:gridCol>
                <a:gridCol w="722845">
                  <a:extLst>
                    <a:ext uri="{9D8B030D-6E8A-4147-A177-3AD203B41FA5}">
                      <a16:colId xmlns:a16="http://schemas.microsoft.com/office/drawing/2014/main" val="3017866296"/>
                    </a:ext>
                  </a:extLst>
                </a:gridCol>
                <a:gridCol w="722845">
                  <a:extLst>
                    <a:ext uri="{9D8B030D-6E8A-4147-A177-3AD203B41FA5}">
                      <a16:colId xmlns:a16="http://schemas.microsoft.com/office/drawing/2014/main" val="406614773"/>
                    </a:ext>
                  </a:extLst>
                </a:gridCol>
                <a:gridCol w="722845">
                  <a:extLst>
                    <a:ext uri="{9D8B030D-6E8A-4147-A177-3AD203B41FA5}">
                      <a16:colId xmlns:a16="http://schemas.microsoft.com/office/drawing/2014/main" val="1537329813"/>
                    </a:ext>
                  </a:extLst>
                </a:gridCol>
                <a:gridCol w="722845">
                  <a:extLst>
                    <a:ext uri="{9D8B030D-6E8A-4147-A177-3AD203B41FA5}">
                      <a16:colId xmlns:a16="http://schemas.microsoft.com/office/drawing/2014/main" val="2033801469"/>
                    </a:ext>
                  </a:extLst>
                </a:gridCol>
                <a:gridCol w="1036079">
                  <a:extLst>
                    <a:ext uri="{9D8B030D-6E8A-4147-A177-3AD203B41FA5}">
                      <a16:colId xmlns:a16="http://schemas.microsoft.com/office/drawing/2014/main" val="232547935"/>
                    </a:ext>
                  </a:extLst>
                </a:gridCol>
              </a:tblGrid>
              <a:tr h="162640">
                <a:tc>
                  <a:txBody>
                    <a:bodyPr/>
                    <a:lstStyle/>
                    <a:p>
                      <a:pPr algn="ctr" fontAlgn="b"/>
                      <a:r>
                        <a:rPr lang="fr-CM" sz="2000" u="none" strike="noStrike">
                          <a:effectLst/>
                        </a:rPr>
                        <a:t>CreditScoreVSexited</a:t>
                      </a:r>
                      <a:endParaRPr lang="fr-CM" sz="2000" b="1" i="0" u="none" strike="noStrike">
                        <a:solidFill>
                          <a:srgbClr val="FFFFFF"/>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Q10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Q25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Q50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Q60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Q75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Q80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Q99</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Moyenne</a:t>
                      </a:r>
                      <a:endParaRPr lang="fr-CM" sz="20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1784055866"/>
                  </a:ext>
                </a:extLst>
              </a:tr>
              <a:tr h="162640">
                <a:tc>
                  <a:txBody>
                    <a:bodyPr/>
                    <a:lstStyle/>
                    <a:p>
                      <a:pPr algn="ctr" fontAlgn="b"/>
                      <a:r>
                        <a:rPr lang="fr-CM" sz="2000" b="0" i="0" u="none" strike="noStrike" dirty="0" err="1">
                          <a:solidFill>
                            <a:srgbClr val="000000"/>
                          </a:solidFill>
                          <a:effectLst/>
                          <a:latin typeface="Calibri" panose="020F0502020204030204" pitchFamily="34" charset="0"/>
                        </a:rPr>
                        <a:t>Churn</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517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578</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672</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716</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812.2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645.35</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08874825"/>
                  </a:ext>
                </a:extLst>
              </a:tr>
              <a:tr h="162640">
                <a:tc>
                  <a:txBody>
                    <a:bodyPr/>
                    <a:lstStyle/>
                    <a:p>
                      <a:pPr algn="ctr" fontAlgn="b"/>
                      <a:r>
                        <a:rPr lang="fr-CM" sz="20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2000" u="none" strike="noStrike" dirty="0">
                          <a:effectLst/>
                        </a:rPr>
                        <a:t>523</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679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718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812</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651.85</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092008467"/>
                  </a:ext>
                </a:extLst>
              </a:tr>
              <a:tr h="162640">
                <a:tc>
                  <a:txBody>
                    <a:bodyPr/>
                    <a:lstStyle/>
                    <a:p>
                      <a:pPr algn="ctr" fontAlgn="b"/>
                      <a:r>
                        <a:rPr lang="fr-CM" sz="2000" u="none" strike="noStrike">
                          <a:effectLst/>
                        </a:rPr>
                        <a:t>All</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521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584</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652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718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778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812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850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650.53</a:t>
                      </a:r>
                      <a:endParaRPr lang="fr-CM" sz="20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47039458"/>
                  </a:ext>
                </a:extLst>
              </a:tr>
            </a:tbl>
          </a:graphicData>
        </a:graphic>
      </p:graphicFrame>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9585960" y="7396484"/>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9585960" y="7396484"/>
                <a:ext cx="2514600" cy="710194"/>
              </a:xfrm>
              <a:prstGeom prst="rect">
                <a:avLst/>
              </a:prstGeom>
              <a:blipFill>
                <a:blip r:embed="rId3"/>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9982200" y="6894947"/>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9982200" y="8584317"/>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9656926" y="908150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9656926" y="9081506"/>
                <a:ext cx="2514600" cy="710194"/>
              </a:xfrm>
              <a:prstGeom prst="rect">
                <a:avLst/>
              </a:prstGeom>
              <a:blipFill>
                <a:blip r:embed="rId4"/>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195091" y="8718463"/>
            <a:ext cx="9098036"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qu’il y a une différence entre les scores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et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 notamment dans le sens où ceux des </a:t>
            </a:r>
            <a:r>
              <a:rPr lang="fr-CM" sz="2100" dirty="0" err="1">
                <a:solidFill>
                  <a:srgbClr val="000000"/>
                </a:solidFill>
                <a:latin typeface="Lucida Calligraphy" panose="03010101010101010101" pitchFamily="66" charset="0"/>
                <a:ea typeface="Fira Sans Light"/>
                <a:cs typeface="Fira Sans Light"/>
                <a:sym typeface="Fira Sans Light"/>
              </a:rPr>
              <a:t>customer</a:t>
            </a:r>
            <a:r>
              <a:rPr lang="fr-CM" sz="2100" dirty="0">
                <a:solidFill>
                  <a:srgbClr val="000000"/>
                </a:solidFill>
                <a:latin typeface="Lucida Calligraphy" panose="03010101010101010101" pitchFamily="66" charset="0"/>
                <a:ea typeface="Fira Sans Light"/>
                <a:cs typeface="Fira Sans Light"/>
                <a:sym typeface="Fira Sans Light"/>
              </a:rPr>
              <a:t> sont plus grands que ceux des </a:t>
            </a:r>
            <a:r>
              <a:rPr lang="fr-CM" sz="2100"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a:t>
            </a:r>
            <a:endParaRPr lang="fr-CM" sz="2100" u="none" dirty="0">
              <a:solidFill>
                <a:srgbClr val="000000"/>
              </a:solidFill>
              <a:latin typeface="Lucida Calligraphy" panose="03010101010101010101" pitchFamily="66" charset="0"/>
              <a:ea typeface="Fira Sans Light"/>
              <a:cs typeface="Fira Sans Light"/>
              <a:sym typeface="Fira Sans Light"/>
            </a:endParaRPr>
          </a:p>
        </p:txBody>
      </p:sp>
      <p:pic>
        <p:nvPicPr>
          <p:cNvPr id="3" name="Image 2">
            <a:extLst>
              <a:ext uri="{FF2B5EF4-FFF2-40B4-BE49-F238E27FC236}">
                <a16:creationId xmlns:a16="http://schemas.microsoft.com/office/drawing/2014/main" id="{0648B800-B2B0-4081-A39C-25E4AE080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 y="63500"/>
            <a:ext cx="8702040" cy="6526530"/>
          </a:xfrm>
          <a:prstGeom prst="rect">
            <a:avLst/>
          </a:prstGeom>
        </p:spPr>
      </p:pic>
      <p:sp>
        <p:nvSpPr>
          <p:cNvPr id="15" name="ZoneTexte 14">
            <a:extLst>
              <a:ext uri="{FF2B5EF4-FFF2-40B4-BE49-F238E27FC236}">
                <a16:creationId xmlns:a16="http://schemas.microsoft.com/office/drawing/2014/main" id="{25D9A5DA-DD89-4D5F-B47E-F4BBA8B35367}"/>
              </a:ext>
            </a:extLst>
          </p:cNvPr>
          <p:cNvSpPr txBox="1"/>
          <p:nvPr/>
        </p:nvSpPr>
        <p:spPr>
          <a:xfrm>
            <a:off x="11277600" y="172462"/>
            <a:ext cx="6388234"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CREDITSCORE VS EXITED</a:t>
            </a:r>
          </a:p>
        </p:txBody>
      </p:sp>
    </p:spTree>
    <p:extLst>
      <p:ext uri="{BB962C8B-B14F-4D97-AF65-F5344CB8AC3E}">
        <p14:creationId xmlns:p14="http://schemas.microsoft.com/office/powerpoint/2010/main" val="338018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9585960" y="0"/>
            <a:ext cx="8702040"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9982200" y="1496854"/>
            <a:ext cx="8088393" cy="5170646"/>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âges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(respectivement 44.84 et 45)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(respectivement 37.41 et 36),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sont plus vieux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âges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u="none" dirty="0">
                <a:solidFill>
                  <a:srgbClr val="000000"/>
                </a:solidFill>
                <a:latin typeface="Fira Sans Light" panose="020B0403050000020004" pitchFamily="34" charset="0"/>
                <a:ea typeface="Fira Sans Light"/>
                <a:cs typeface="Fira Sans Light"/>
                <a:sym typeface="Fira Sans Light"/>
              </a:rPr>
              <a:t>0.00596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dirty="0">
                <a:solidFill>
                  <a:srgbClr val="000000"/>
                </a:solidFill>
                <a:latin typeface="Fira Sans Light" panose="020B0403050000020004" pitchFamily="34" charset="0"/>
                <a:ea typeface="Fira Sans Light"/>
                <a:cs typeface="Fira Sans Light"/>
                <a:sym typeface="Fira Sans Light"/>
              </a:rPr>
              <a:t>5.5 e-150</a:t>
            </a:r>
            <a:r>
              <a:rPr lang="fr-CM" sz="2200" b="1" u="none" dirty="0">
                <a:solidFill>
                  <a:srgbClr val="000000"/>
                </a:solidFill>
                <a:latin typeface="Fira Sans Light" panose="020B0403050000020004" pitchFamily="34" charset="0"/>
                <a:ea typeface="Fira Sans Light"/>
                <a:cs typeface="Fira Sans Light"/>
                <a:sym typeface="Fira Sans Light"/>
              </a:rPr>
              <a:t>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9585960"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9585960" y="7396484"/>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9585960" y="7396484"/>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9982200" y="6894947"/>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9982200" y="8584317"/>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9656926" y="908150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9656926" y="9081506"/>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195091" y="9116558"/>
            <a:ext cx="9098036"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qu’il y a une différence entre l’âge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notamment dans le sens où les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sont plus vieux que les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a:t>
            </a:r>
          </a:p>
        </p:txBody>
      </p:sp>
      <p:graphicFrame>
        <p:nvGraphicFramePr>
          <p:cNvPr id="2" name="Tableau 1">
            <a:extLst>
              <a:ext uri="{FF2B5EF4-FFF2-40B4-BE49-F238E27FC236}">
                <a16:creationId xmlns:a16="http://schemas.microsoft.com/office/drawing/2014/main" id="{D42EC684-121E-41B3-BB34-0E5845D39D8F}"/>
              </a:ext>
            </a:extLst>
          </p:cNvPr>
          <p:cNvGraphicFramePr>
            <a:graphicFrameLocks noGrp="1"/>
          </p:cNvGraphicFramePr>
          <p:nvPr>
            <p:extLst>
              <p:ext uri="{D42A27DB-BD31-4B8C-83A1-F6EECF244321}">
                <p14:modId xmlns:p14="http://schemas.microsoft.com/office/powerpoint/2010/main" val="1453567750"/>
              </p:ext>
            </p:extLst>
          </p:nvPr>
        </p:nvGraphicFramePr>
        <p:xfrm>
          <a:off x="267511" y="7245236"/>
          <a:ext cx="9042549" cy="1556528"/>
        </p:xfrm>
        <a:graphic>
          <a:graphicData uri="http://schemas.openxmlformats.org/drawingml/2006/table">
            <a:tbl>
              <a:tblPr firstRow="1" bandRow="1">
                <a:tableStyleId>{93296810-A885-4BE3-A3E7-6D5BEEA58F35}</a:tableStyleId>
              </a:tblPr>
              <a:tblGrid>
                <a:gridCol w="1584531">
                  <a:extLst>
                    <a:ext uri="{9D8B030D-6E8A-4147-A177-3AD203B41FA5}">
                      <a16:colId xmlns:a16="http://schemas.microsoft.com/office/drawing/2014/main" val="4248638265"/>
                    </a:ext>
                  </a:extLst>
                </a:gridCol>
                <a:gridCol w="714826">
                  <a:extLst>
                    <a:ext uri="{9D8B030D-6E8A-4147-A177-3AD203B41FA5}">
                      <a16:colId xmlns:a16="http://schemas.microsoft.com/office/drawing/2014/main" val="1157044186"/>
                    </a:ext>
                  </a:extLst>
                </a:gridCol>
                <a:gridCol w="714826">
                  <a:extLst>
                    <a:ext uri="{9D8B030D-6E8A-4147-A177-3AD203B41FA5}">
                      <a16:colId xmlns:a16="http://schemas.microsoft.com/office/drawing/2014/main" val="61356109"/>
                    </a:ext>
                  </a:extLst>
                </a:gridCol>
                <a:gridCol w="714826">
                  <a:extLst>
                    <a:ext uri="{9D8B030D-6E8A-4147-A177-3AD203B41FA5}">
                      <a16:colId xmlns:a16="http://schemas.microsoft.com/office/drawing/2014/main" val="1741001259"/>
                    </a:ext>
                  </a:extLst>
                </a:gridCol>
                <a:gridCol w="714826">
                  <a:extLst>
                    <a:ext uri="{9D8B030D-6E8A-4147-A177-3AD203B41FA5}">
                      <a16:colId xmlns:a16="http://schemas.microsoft.com/office/drawing/2014/main" val="3985407103"/>
                    </a:ext>
                  </a:extLst>
                </a:gridCol>
                <a:gridCol w="714826">
                  <a:extLst>
                    <a:ext uri="{9D8B030D-6E8A-4147-A177-3AD203B41FA5}">
                      <a16:colId xmlns:a16="http://schemas.microsoft.com/office/drawing/2014/main" val="1729716903"/>
                    </a:ext>
                  </a:extLst>
                </a:gridCol>
                <a:gridCol w="714826">
                  <a:extLst>
                    <a:ext uri="{9D8B030D-6E8A-4147-A177-3AD203B41FA5}">
                      <a16:colId xmlns:a16="http://schemas.microsoft.com/office/drawing/2014/main" val="335701123"/>
                    </a:ext>
                  </a:extLst>
                </a:gridCol>
                <a:gridCol w="714826">
                  <a:extLst>
                    <a:ext uri="{9D8B030D-6E8A-4147-A177-3AD203B41FA5}">
                      <a16:colId xmlns:a16="http://schemas.microsoft.com/office/drawing/2014/main" val="3985718346"/>
                    </a:ext>
                  </a:extLst>
                </a:gridCol>
                <a:gridCol w="714826">
                  <a:extLst>
                    <a:ext uri="{9D8B030D-6E8A-4147-A177-3AD203B41FA5}">
                      <a16:colId xmlns:a16="http://schemas.microsoft.com/office/drawing/2014/main" val="2796164938"/>
                    </a:ext>
                  </a:extLst>
                </a:gridCol>
                <a:gridCol w="714826">
                  <a:extLst>
                    <a:ext uri="{9D8B030D-6E8A-4147-A177-3AD203B41FA5}">
                      <a16:colId xmlns:a16="http://schemas.microsoft.com/office/drawing/2014/main" val="2166433697"/>
                    </a:ext>
                  </a:extLst>
                </a:gridCol>
                <a:gridCol w="1024584">
                  <a:extLst>
                    <a:ext uri="{9D8B030D-6E8A-4147-A177-3AD203B41FA5}">
                      <a16:colId xmlns:a16="http://schemas.microsoft.com/office/drawing/2014/main" val="2679721876"/>
                    </a:ext>
                  </a:extLst>
                </a:gridCol>
              </a:tblGrid>
              <a:tr h="162640">
                <a:tc>
                  <a:txBody>
                    <a:bodyPr/>
                    <a:lstStyle/>
                    <a:p>
                      <a:pPr algn="ctr" fontAlgn="b"/>
                      <a:r>
                        <a:rPr lang="fr-CM" sz="2000" u="none" strike="noStrike" dirty="0" err="1">
                          <a:effectLst/>
                        </a:rPr>
                        <a:t>AgeVS</a:t>
                      </a:r>
                      <a:endParaRPr lang="fr-CM" sz="2000" u="none" strike="noStrike" dirty="0">
                        <a:effectLst/>
                      </a:endParaRPr>
                    </a:p>
                    <a:p>
                      <a:pPr algn="ctr" fontAlgn="b"/>
                      <a:r>
                        <a:rPr lang="fr-CM" sz="2000" u="none" strike="noStrike" dirty="0" err="1">
                          <a:effectLst/>
                        </a:rPr>
                        <a:t>exited</a:t>
                      </a:r>
                      <a:endParaRPr lang="fr-CM" sz="2000" b="1" i="0" u="none" strike="noStrike" dirty="0">
                        <a:solidFill>
                          <a:srgbClr val="FFFFFF"/>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Q10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Q25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Q50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Q60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Q75</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Q80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Q90</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a:effectLst/>
                        </a:rPr>
                        <a:t>Q95</a:t>
                      </a:r>
                      <a:endParaRPr lang="fr-CM" sz="2000" b="1" i="0" u="none" strike="noStrike">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Q99</a:t>
                      </a:r>
                      <a:endParaRPr lang="fr-CM" sz="20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2000" u="none" strike="noStrike" dirty="0">
                          <a:effectLst/>
                        </a:rPr>
                        <a:t>Moyenne</a:t>
                      </a:r>
                      <a:endParaRPr lang="fr-CM" sz="20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4210588378"/>
                  </a:ext>
                </a:extLst>
              </a:tr>
              <a:tr h="162640">
                <a:tc>
                  <a:txBody>
                    <a:bodyPr/>
                    <a:lstStyle/>
                    <a:p>
                      <a:pPr algn="ctr" fontAlgn="b"/>
                      <a:r>
                        <a:rPr lang="fr-CM" sz="2000" b="0" i="0" u="none" strike="noStrike" dirty="0" err="1">
                          <a:solidFill>
                            <a:srgbClr val="000000"/>
                          </a:solidFill>
                          <a:effectLst/>
                          <a:latin typeface="Calibri" panose="020F0502020204030204" pitchFamily="34" charset="0"/>
                        </a:rPr>
                        <a:t>Churn</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45</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44.84</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816553342"/>
                  </a:ext>
                </a:extLst>
              </a:tr>
              <a:tr h="162640">
                <a:tc>
                  <a:txBody>
                    <a:bodyPr/>
                    <a:lstStyle/>
                    <a:p>
                      <a:pPr algn="ctr" fontAlgn="b"/>
                      <a:r>
                        <a:rPr lang="fr-CM" sz="20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2000" u="none" strike="noStrike">
                          <a:effectLst/>
                        </a:rPr>
                        <a:t>27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38</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41</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59</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37.41</a:t>
                      </a:r>
                      <a:endParaRPr lang="fr-CM" sz="2000" b="0" i="0" u="none" strike="noStrike">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46594415"/>
                  </a:ext>
                </a:extLst>
              </a:tr>
              <a:tr h="162640">
                <a:tc>
                  <a:txBody>
                    <a:bodyPr/>
                    <a:lstStyle/>
                    <a:p>
                      <a:pPr algn="ctr" fontAlgn="b"/>
                      <a:r>
                        <a:rPr lang="fr-CM" sz="2000" u="none" strike="noStrike" dirty="0">
                          <a:effectLst/>
                        </a:rPr>
                        <a:t>All</a:t>
                      </a:r>
                      <a:endParaRPr lang="fr-CM" sz="20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27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37</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44</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46</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53</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60</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a:effectLst/>
                        </a:rPr>
                        <a:t>72</a:t>
                      </a:r>
                      <a:endParaRPr lang="fr-CM" sz="20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2000" u="none" strike="noStrike" dirty="0">
                          <a:effectLst/>
                        </a:rPr>
                        <a:t>38.92</a:t>
                      </a:r>
                      <a:endParaRPr lang="fr-CM" sz="20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848100733"/>
                  </a:ext>
                </a:extLst>
              </a:tr>
            </a:tbl>
          </a:graphicData>
        </a:graphic>
      </p:graphicFrame>
      <p:pic>
        <p:nvPicPr>
          <p:cNvPr id="5" name="Image 4">
            <a:extLst>
              <a:ext uri="{FF2B5EF4-FFF2-40B4-BE49-F238E27FC236}">
                <a16:creationId xmlns:a16="http://schemas.microsoft.com/office/drawing/2014/main" id="{C79A1AB6-C8AE-474D-ACC1-41E65978A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259"/>
            <a:ext cx="9514994" cy="7136246"/>
          </a:xfrm>
          <a:prstGeom prst="rect">
            <a:avLst/>
          </a:prstGeom>
        </p:spPr>
      </p:pic>
      <p:sp>
        <p:nvSpPr>
          <p:cNvPr id="18" name="ZoneTexte 17">
            <a:extLst>
              <a:ext uri="{FF2B5EF4-FFF2-40B4-BE49-F238E27FC236}">
                <a16:creationId xmlns:a16="http://schemas.microsoft.com/office/drawing/2014/main" id="{706E81B2-D3CE-4776-BD78-EC633C65D234}"/>
              </a:ext>
            </a:extLst>
          </p:cNvPr>
          <p:cNvSpPr txBox="1"/>
          <p:nvPr/>
        </p:nvSpPr>
        <p:spPr>
          <a:xfrm>
            <a:off x="12344401" y="195873"/>
            <a:ext cx="396240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AGE VS EXITED</a:t>
            </a:r>
          </a:p>
        </p:txBody>
      </p:sp>
    </p:spTree>
    <p:extLst>
      <p:ext uri="{BB962C8B-B14F-4D97-AF65-F5344CB8AC3E}">
        <p14:creationId xmlns:p14="http://schemas.microsoft.com/office/powerpoint/2010/main" val="181452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10648702" y="0"/>
            <a:ext cx="7639297"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10972800" y="1158300"/>
            <a:ext cx="7097793" cy="5509200"/>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soldes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ont un solde plus élevé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soldes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dirty="0">
                <a:solidFill>
                  <a:srgbClr val="000000"/>
                </a:solidFill>
                <a:latin typeface="Fira Sans Light" panose="020B0403050000020004" pitchFamily="34" charset="0"/>
                <a:ea typeface="Fira Sans Light"/>
                <a:cs typeface="Fira Sans Light"/>
                <a:sym typeface="Fira Sans Light"/>
              </a:rPr>
              <a:t>3.23</a:t>
            </a:r>
            <a:r>
              <a:rPr lang="fr-CM" sz="2200" b="1" u="none" dirty="0">
                <a:solidFill>
                  <a:srgbClr val="000000"/>
                </a:solidFill>
                <a:latin typeface="Fira Sans Light" panose="020B0403050000020004" pitchFamily="34" charset="0"/>
                <a:ea typeface="Fira Sans Light"/>
                <a:cs typeface="Fira Sans Light"/>
                <a:sym typeface="Fira Sans Light"/>
              </a:rPr>
              <a:t> e-38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u="none" dirty="0">
                <a:solidFill>
                  <a:srgbClr val="000000"/>
                </a:solidFill>
                <a:latin typeface="Fira Sans Light" panose="020B0403050000020004" pitchFamily="34" charset="0"/>
                <a:ea typeface="Fira Sans Light"/>
                <a:cs typeface="Fira Sans Light"/>
                <a:sym typeface="Fira Sans Light"/>
              </a:rPr>
              <a:t>1.26 e-22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10648702"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10947400" y="7375733"/>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10947400" y="7375733"/>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12858143" y="6868819"/>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12578598" y="8590341"/>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10972800" y="9116558"/>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10972800" y="9116558"/>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461479" y="8919901"/>
            <a:ext cx="9614531"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qu’entre les soldes bancaires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il existe une différence telle que les soldes </a:t>
            </a:r>
            <a:r>
              <a:rPr lang="fr-CM" sz="2100" dirty="0">
                <a:solidFill>
                  <a:srgbClr val="000000"/>
                </a:solidFill>
                <a:latin typeface="Lucida Calligraphy" panose="03010101010101010101" pitchFamily="66" charset="0"/>
                <a:ea typeface="Fira Sans Light"/>
                <a:cs typeface="Fira Sans Light"/>
                <a:sym typeface="Fira Sans Light"/>
              </a:rPr>
              <a:t>bancaires des </a:t>
            </a:r>
            <a:r>
              <a:rPr lang="fr-CM" sz="2100" dirty="0" err="1">
                <a:solidFill>
                  <a:srgbClr val="000000"/>
                </a:solidFill>
                <a:latin typeface="Lucida Calligraphy" panose="03010101010101010101" pitchFamily="66" charset="0"/>
                <a:ea typeface="Fira Sans Light"/>
                <a:cs typeface="Fira Sans Light"/>
                <a:sym typeface="Fira Sans Light"/>
              </a:rPr>
              <a:t>churn</a:t>
            </a:r>
            <a:r>
              <a:rPr lang="fr-CM" sz="2100" dirty="0">
                <a:solidFill>
                  <a:srgbClr val="000000"/>
                </a:solidFill>
                <a:latin typeface="Lucida Calligraphy" panose="03010101010101010101" pitchFamily="66" charset="0"/>
                <a:ea typeface="Fira Sans Light"/>
                <a:cs typeface="Fira Sans Light"/>
                <a:sym typeface="Fira Sans Light"/>
              </a:rPr>
              <a:t> sont plus fournis que ceux des </a:t>
            </a:r>
            <a:r>
              <a:rPr lang="fr-CM" sz="2100" dirty="0" err="1">
                <a:solidFill>
                  <a:srgbClr val="000000"/>
                </a:solidFill>
                <a:latin typeface="Lucida Calligraphy" panose="03010101010101010101" pitchFamily="66" charset="0"/>
                <a:ea typeface="Fira Sans Light"/>
                <a:cs typeface="Fira Sans Light"/>
                <a:sym typeface="Fira Sans Light"/>
              </a:rPr>
              <a:t>customer</a:t>
            </a:r>
            <a:r>
              <a:rPr lang="fr-CM" sz="2100" dirty="0">
                <a:solidFill>
                  <a:srgbClr val="000000"/>
                </a:solidFill>
                <a:latin typeface="Lucida Calligraphy" panose="03010101010101010101" pitchFamily="66" charset="0"/>
                <a:ea typeface="Fira Sans Light"/>
                <a:cs typeface="Fira Sans Light"/>
                <a:sym typeface="Fira Sans Light"/>
              </a:rPr>
              <a:t>.</a:t>
            </a:r>
            <a:endParaRPr lang="fr-CM" sz="2100" u="none" dirty="0">
              <a:solidFill>
                <a:srgbClr val="000000"/>
              </a:solidFill>
              <a:latin typeface="Lucida Calligraphy" panose="03010101010101010101" pitchFamily="66" charset="0"/>
              <a:ea typeface="Fira Sans Light"/>
              <a:cs typeface="Fira Sans Light"/>
              <a:sym typeface="Fira Sans Light"/>
            </a:endParaRPr>
          </a:p>
        </p:txBody>
      </p:sp>
      <p:graphicFrame>
        <p:nvGraphicFramePr>
          <p:cNvPr id="6" name="Tableau 5">
            <a:extLst>
              <a:ext uri="{FF2B5EF4-FFF2-40B4-BE49-F238E27FC236}">
                <a16:creationId xmlns:a16="http://schemas.microsoft.com/office/drawing/2014/main" id="{677E99E6-01CC-41C4-ABA9-BE01D2343A3C}"/>
              </a:ext>
            </a:extLst>
          </p:cNvPr>
          <p:cNvGraphicFramePr>
            <a:graphicFrameLocks noGrp="1"/>
          </p:cNvGraphicFramePr>
          <p:nvPr>
            <p:extLst>
              <p:ext uri="{D42A27DB-BD31-4B8C-83A1-F6EECF244321}">
                <p14:modId xmlns:p14="http://schemas.microsoft.com/office/powerpoint/2010/main" val="1865429564"/>
              </p:ext>
            </p:extLst>
          </p:nvPr>
        </p:nvGraphicFramePr>
        <p:xfrm>
          <a:off x="457203" y="6531965"/>
          <a:ext cx="10042143" cy="1404128"/>
        </p:xfrm>
        <a:graphic>
          <a:graphicData uri="http://schemas.openxmlformats.org/drawingml/2006/table">
            <a:tbl>
              <a:tblPr firstRow="1" bandRow="1">
                <a:tableStyleId>{93296810-A885-4BE3-A3E7-6D5BEEA58F35}</a:tableStyleId>
              </a:tblPr>
              <a:tblGrid>
                <a:gridCol w="1759692">
                  <a:extLst>
                    <a:ext uri="{9D8B030D-6E8A-4147-A177-3AD203B41FA5}">
                      <a16:colId xmlns:a16="http://schemas.microsoft.com/office/drawing/2014/main" val="2866230453"/>
                    </a:ext>
                  </a:extLst>
                </a:gridCol>
                <a:gridCol w="793845">
                  <a:extLst>
                    <a:ext uri="{9D8B030D-6E8A-4147-A177-3AD203B41FA5}">
                      <a16:colId xmlns:a16="http://schemas.microsoft.com/office/drawing/2014/main" val="348850499"/>
                    </a:ext>
                  </a:extLst>
                </a:gridCol>
                <a:gridCol w="793845">
                  <a:extLst>
                    <a:ext uri="{9D8B030D-6E8A-4147-A177-3AD203B41FA5}">
                      <a16:colId xmlns:a16="http://schemas.microsoft.com/office/drawing/2014/main" val="3397050303"/>
                    </a:ext>
                  </a:extLst>
                </a:gridCol>
                <a:gridCol w="793845">
                  <a:extLst>
                    <a:ext uri="{9D8B030D-6E8A-4147-A177-3AD203B41FA5}">
                      <a16:colId xmlns:a16="http://schemas.microsoft.com/office/drawing/2014/main" val="1479185829"/>
                    </a:ext>
                  </a:extLst>
                </a:gridCol>
                <a:gridCol w="793845">
                  <a:extLst>
                    <a:ext uri="{9D8B030D-6E8A-4147-A177-3AD203B41FA5}">
                      <a16:colId xmlns:a16="http://schemas.microsoft.com/office/drawing/2014/main" val="3534955518"/>
                    </a:ext>
                  </a:extLst>
                </a:gridCol>
                <a:gridCol w="793845">
                  <a:extLst>
                    <a:ext uri="{9D8B030D-6E8A-4147-A177-3AD203B41FA5}">
                      <a16:colId xmlns:a16="http://schemas.microsoft.com/office/drawing/2014/main" val="1591909006"/>
                    </a:ext>
                  </a:extLst>
                </a:gridCol>
                <a:gridCol w="793845">
                  <a:extLst>
                    <a:ext uri="{9D8B030D-6E8A-4147-A177-3AD203B41FA5}">
                      <a16:colId xmlns:a16="http://schemas.microsoft.com/office/drawing/2014/main" val="4245417063"/>
                    </a:ext>
                  </a:extLst>
                </a:gridCol>
                <a:gridCol w="793845">
                  <a:extLst>
                    <a:ext uri="{9D8B030D-6E8A-4147-A177-3AD203B41FA5}">
                      <a16:colId xmlns:a16="http://schemas.microsoft.com/office/drawing/2014/main" val="3670660445"/>
                    </a:ext>
                  </a:extLst>
                </a:gridCol>
                <a:gridCol w="793845">
                  <a:extLst>
                    <a:ext uri="{9D8B030D-6E8A-4147-A177-3AD203B41FA5}">
                      <a16:colId xmlns:a16="http://schemas.microsoft.com/office/drawing/2014/main" val="767473042"/>
                    </a:ext>
                  </a:extLst>
                </a:gridCol>
                <a:gridCol w="793845">
                  <a:extLst>
                    <a:ext uri="{9D8B030D-6E8A-4147-A177-3AD203B41FA5}">
                      <a16:colId xmlns:a16="http://schemas.microsoft.com/office/drawing/2014/main" val="267547435"/>
                    </a:ext>
                  </a:extLst>
                </a:gridCol>
                <a:gridCol w="1137846">
                  <a:extLst>
                    <a:ext uri="{9D8B030D-6E8A-4147-A177-3AD203B41FA5}">
                      <a16:colId xmlns:a16="http://schemas.microsoft.com/office/drawing/2014/main" val="3535562671"/>
                    </a:ext>
                  </a:extLst>
                </a:gridCol>
              </a:tblGrid>
              <a:tr h="162640">
                <a:tc>
                  <a:txBody>
                    <a:bodyPr/>
                    <a:lstStyle/>
                    <a:p>
                      <a:pPr algn="ctr" fontAlgn="b"/>
                      <a:r>
                        <a:rPr lang="fr-CM" sz="1800" u="none" strike="noStrike" dirty="0" err="1">
                          <a:effectLst/>
                        </a:rPr>
                        <a:t>BalanceVS</a:t>
                      </a:r>
                      <a:r>
                        <a:rPr lang="fr-CM" sz="1800" u="none" strike="noStrike" dirty="0">
                          <a:effectLst/>
                        </a:rPr>
                        <a:t>        </a:t>
                      </a:r>
                      <a:r>
                        <a:rPr lang="fr-CM" sz="1800" u="none" strike="noStrike" dirty="0" err="1">
                          <a:effectLst/>
                        </a:rPr>
                        <a:t>exited</a:t>
                      </a:r>
                      <a:endParaRPr lang="fr-CM" sz="1800" b="1" i="0" u="none" strike="noStrike" dirty="0">
                        <a:solidFill>
                          <a:srgbClr val="FFFFFF"/>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Q10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Q25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Q50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Q60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Q75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Q80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Q99</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Moyenne</a:t>
                      </a:r>
                      <a:endParaRPr lang="fr-CM" sz="18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1576911546"/>
                  </a:ext>
                </a:extLst>
              </a:tr>
              <a:tr h="162640">
                <a:tc>
                  <a:txBody>
                    <a:bodyPr/>
                    <a:lstStyle/>
                    <a:p>
                      <a:pPr algn="ctr" fontAlgn="b"/>
                      <a:r>
                        <a:rPr lang="fr-CM" sz="1800" b="0" i="0" u="none" strike="noStrike" dirty="0" err="1">
                          <a:solidFill>
                            <a:srgbClr val="000000"/>
                          </a:solidFill>
                          <a:effectLst/>
                          <a:latin typeface="Calibri" panose="020F0502020204030204" pitchFamily="34" charset="0"/>
                        </a:rPr>
                        <a:t>Churn</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38340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109349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118094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131433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136896</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152081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167698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197355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91109</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1562736148"/>
                  </a:ext>
                </a:extLst>
              </a:tr>
              <a:tr h="162640">
                <a:tc>
                  <a:txBody>
                    <a:bodyPr/>
                    <a:lstStyle/>
                    <a:p>
                      <a:pPr algn="ctr" fontAlgn="b"/>
                      <a:r>
                        <a:rPr lang="fr-CM" sz="18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1800" u="none" strike="noStrike">
                          <a:effectLst/>
                        </a:rPr>
                        <a:t>1</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92073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106959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126410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132853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148730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161593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183754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72745</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745796933"/>
                  </a:ext>
                </a:extLst>
              </a:tr>
              <a:tr h="162640">
                <a:tc>
                  <a:txBody>
                    <a:bodyPr/>
                    <a:lstStyle/>
                    <a:p>
                      <a:pPr algn="ctr" fontAlgn="b"/>
                      <a:r>
                        <a:rPr lang="fr-CM" sz="1800" b="0" i="0" u="none" strike="noStrike" dirty="0">
                          <a:solidFill>
                            <a:srgbClr val="000000"/>
                          </a:solidFill>
                          <a:effectLst/>
                          <a:latin typeface="Calibri" panose="020F0502020204030204" pitchFamily="34" charset="0"/>
                        </a:rPr>
                        <a:t>All</a:t>
                      </a: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a:effectLst/>
                        </a:rPr>
                        <a:t>0</a:t>
                      </a:r>
                      <a:endParaRPr lang="fr-CM" sz="1800" b="0" i="0" u="none" strike="noStrike">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97199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110139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127644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133710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149245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162712</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185968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76486</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2769366883"/>
                  </a:ext>
                </a:extLst>
              </a:tr>
            </a:tbl>
          </a:graphicData>
        </a:graphic>
      </p:graphicFrame>
      <p:pic>
        <p:nvPicPr>
          <p:cNvPr id="4" name="Image 3">
            <a:extLst>
              <a:ext uri="{FF2B5EF4-FFF2-40B4-BE49-F238E27FC236}">
                <a16:creationId xmlns:a16="http://schemas.microsoft.com/office/drawing/2014/main" id="{351FD8E9-EB28-4C80-AA04-9DA80F6B0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7" y="0"/>
            <a:ext cx="10042143" cy="6464301"/>
          </a:xfrm>
          <a:prstGeom prst="rect">
            <a:avLst/>
          </a:prstGeom>
        </p:spPr>
      </p:pic>
      <p:sp>
        <p:nvSpPr>
          <p:cNvPr id="15" name="ZoneTexte 14">
            <a:extLst>
              <a:ext uri="{FF2B5EF4-FFF2-40B4-BE49-F238E27FC236}">
                <a16:creationId xmlns:a16="http://schemas.microsoft.com/office/drawing/2014/main" id="{74B793A2-E36C-4F96-AD42-E2CDF3C3EC63}"/>
              </a:ext>
            </a:extLst>
          </p:cNvPr>
          <p:cNvSpPr txBox="1"/>
          <p:nvPr/>
        </p:nvSpPr>
        <p:spPr>
          <a:xfrm>
            <a:off x="12230100" y="157213"/>
            <a:ext cx="502920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BALANCE VS EXITED</a:t>
            </a:r>
          </a:p>
        </p:txBody>
      </p:sp>
    </p:spTree>
    <p:extLst>
      <p:ext uri="{BB962C8B-B14F-4D97-AF65-F5344CB8AC3E}">
        <p14:creationId xmlns:p14="http://schemas.microsoft.com/office/powerpoint/2010/main" val="262468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FE41D5-0486-4953-B00D-A94DEBE622A6}"/>
              </a:ext>
            </a:extLst>
          </p:cNvPr>
          <p:cNvSpPr/>
          <p:nvPr/>
        </p:nvSpPr>
        <p:spPr>
          <a:xfrm>
            <a:off x="10648702" y="0"/>
            <a:ext cx="7639297" cy="6743700"/>
          </a:xfrm>
          <a:prstGeom prst="rect">
            <a:avLst/>
          </a:prstGeom>
          <a:solidFill>
            <a:srgbClr val="ABC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11" name="ZoneTexte 10">
            <a:extLst>
              <a:ext uri="{FF2B5EF4-FFF2-40B4-BE49-F238E27FC236}">
                <a16:creationId xmlns:a16="http://schemas.microsoft.com/office/drawing/2014/main" id="{3DA5DB09-6E39-4DAE-AD42-E875004734F5}"/>
              </a:ext>
            </a:extLst>
          </p:cNvPr>
          <p:cNvSpPr txBox="1"/>
          <p:nvPr/>
        </p:nvSpPr>
        <p:spPr>
          <a:xfrm>
            <a:off x="10972800" y="1234500"/>
            <a:ext cx="7097793" cy="5509200"/>
          </a:xfrm>
          <a:prstGeom prst="rect">
            <a:avLst/>
          </a:prstGeom>
          <a:noFill/>
        </p:spPr>
        <p:txBody>
          <a:bodyPr wrap="square" rtlCol="0">
            <a:spAutoFit/>
          </a:bodyPr>
          <a:lstStyle/>
          <a:p>
            <a:pPr algn="just"/>
            <a:r>
              <a:rPr lang="fr-CM" sz="2200" dirty="0">
                <a:latin typeface="Fira Sans Light" panose="020B0403050000020004" pitchFamily="34" charset="0"/>
              </a:rPr>
              <a:t>Au regard de ces </a:t>
            </a:r>
            <a:r>
              <a:rPr lang="fr-CM" sz="2200" dirty="0" err="1">
                <a:latin typeface="Fira Sans Light" panose="020B0403050000020004" pitchFamily="34" charset="0"/>
              </a:rPr>
              <a:t>boxplots</a:t>
            </a:r>
            <a:r>
              <a:rPr lang="fr-CM" sz="2200" dirty="0">
                <a:latin typeface="Fira Sans Light" panose="020B0403050000020004" pitchFamily="34" charset="0"/>
              </a:rPr>
              <a:t> et de notre tableau, on observe que la moyenne et la médiane des salaires estimés sont légèrement plus élevées chez les « </a:t>
            </a:r>
            <a:r>
              <a:rPr lang="fr-CM" sz="2200" dirty="0" err="1">
                <a:latin typeface="Fira Sans Light" panose="020B0403050000020004" pitchFamily="34" charset="0"/>
              </a:rPr>
              <a:t>churn</a:t>
            </a:r>
            <a:r>
              <a:rPr lang="fr-CM" sz="2200" dirty="0">
                <a:latin typeface="Fira Sans Light" panose="020B0403050000020004" pitchFamily="34" charset="0"/>
              </a:rPr>
              <a:t> » que chez les « </a:t>
            </a:r>
            <a:r>
              <a:rPr lang="fr-CM" sz="2200" dirty="0" err="1">
                <a:latin typeface="Fira Sans Light" panose="020B0403050000020004" pitchFamily="34" charset="0"/>
              </a:rPr>
              <a:t>customer</a:t>
            </a:r>
            <a:r>
              <a:rPr lang="fr-CM" sz="2200" dirty="0">
                <a:latin typeface="Fira Sans Light" panose="020B0403050000020004" pitchFamily="34" charset="0"/>
              </a:rPr>
              <a:t> », ceci laisserait donc penser que les </a:t>
            </a:r>
            <a:r>
              <a:rPr lang="fr-CM" sz="2200" dirty="0" err="1">
                <a:latin typeface="Fira Sans Light" panose="020B0403050000020004" pitchFamily="34" charset="0"/>
              </a:rPr>
              <a:t>churn</a:t>
            </a:r>
            <a:r>
              <a:rPr lang="fr-CM" sz="2200" dirty="0">
                <a:latin typeface="Fira Sans Light" panose="020B0403050000020004" pitchFamily="34" charset="0"/>
              </a:rPr>
              <a:t> ont un salaire estimé plus élevé que les </a:t>
            </a:r>
            <a:r>
              <a:rPr lang="fr-CM" sz="2200" dirty="0" err="1">
                <a:latin typeface="Fira Sans Light" panose="020B0403050000020004" pitchFamily="34" charset="0"/>
              </a:rPr>
              <a:t>customer</a:t>
            </a:r>
            <a:r>
              <a:rPr lang="fr-CM" sz="2200" dirty="0">
                <a:latin typeface="Fira Sans Light" panose="020B0403050000020004" pitchFamily="34" charset="0"/>
              </a:rPr>
              <a:t>. Pour vérifier cela, examinons d’abord la distribution des soldes entre ces deux types d’individus. Après réalisation d’un test de Shapiro, nous obtenons une </a:t>
            </a:r>
            <a:r>
              <a:rPr lang="fr-CM" sz="2200" dirty="0" err="1">
                <a:latin typeface="Fira Sans Light" panose="020B0403050000020004" pitchFamily="34" charset="0"/>
              </a:rPr>
              <a:t>pvalue</a:t>
            </a:r>
            <a:r>
              <a:rPr lang="fr-CM" sz="2200" dirty="0">
                <a:latin typeface="Fira Sans Light" panose="020B0403050000020004" pitchFamily="34" charset="0"/>
              </a:rPr>
              <a:t> </a:t>
            </a:r>
            <a:r>
              <a:rPr lang="fr-CM" sz="2200" u="none" dirty="0">
                <a:solidFill>
                  <a:srgbClr val="000000"/>
                </a:solidFill>
                <a:latin typeface="Fira Sans Light" panose="020B0403050000020004" pitchFamily="34" charset="0"/>
                <a:ea typeface="Fira Sans Light"/>
                <a:cs typeface="Fira Sans Light"/>
                <a:sym typeface="Fira Sans Light"/>
              </a:rPr>
              <a:t>de </a:t>
            </a:r>
            <a:r>
              <a:rPr lang="fr-CM" sz="2200" b="1" dirty="0">
                <a:solidFill>
                  <a:srgbClr val="000000"/>
                </a:solidFill>
                <a:latin typeface="Fira Sans Light" panose="020B0403050000020004" pitchFamily="34" charset="0"/>
                <a:ea typeface="Fira Sans Light"/>
                <a:cs typeface="Fira Sans Light"/>
                <a:sym typeface="Fira Sans Light"/>
              </a:rPr>
              <a:t>3.23</a:t>
            </a:r>
            <a:r>
              <a:rPr lang="fr-CM" sz="2200" b="1" u="none" dirty="0">
                <a:solidFill>
                  <a:srgbClr val="000000"/>
                </a:solidFill>
                <a:latin typeface="Fira Sans Light" panose="020B0403050000020004" pitchFamily="34" charset="0"/>
                <a:ea typeface="Fira Sans Light"/>
                <a:cs typeface="Fira Sans Light"/>
                <a:sym typeface="Fira Sans Light"/>
              </a:rPr>
              <a:t> e-38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churn</a:t>
            </a:r>
            <a:r>
              <a:rPr lang="fr-CM" sz="2200" u="none" dirty="0">
                <a:solidFill>
                  <a:srgbClr val="000000"/>
                </a:solidFill>
                <a:latin typeface="Fira Sans Light" panose="020B0403050000020004" pitchFamily="34" charset="0"/>
                <a:ea typeface="Fira Sans Light"/>
                <a:cs typeface="Fira Sans Light"/>
                <a:sym typeface="Fira Sans Light"/>
              </a:rPr>
              <a:t> et </a:t>
            </a:r>
            <a:r>
              <a:rPr lang="fr-CM" sz="2200" b="1" u="none" dirty="0">
                <a:solidFill>
                  <a:srgbClr val="000000"/>
                </a:solidFill>
                <a:latin typeface="Fira Sans Light" panose="020B0403050000020004" pitchFamily="34" charset="0"/>
                <a:ea typeface="Fira Sans Light"/>
                <a:cs typeface="Fira Sans Light"/>
                <a:sym typeface="Fira Sans Light"/>
              </a:rPr>
              <a:t>0.0 </a:t>
            </a:r>
            <a:r>
              <a:rPr lang="fr-CM" sz="2200" u="none" dirty="0">
                <a:solidFill>
                  <a:srgbClr val="000000"/>
                </a:solidFill>
                <a:latin typeface="Fira Sans Light" panose="020B0403050000020004" pitchFamily="34" charset="0"/>
                <a:ea typeface="Fira Sans Light"/>
                <a:cs typeface="Fira Sans Light"/>
                <a:sym typeface="Fira Sans Light"/>
              </a:rPr>
              <a:t>pour les </a:t>
            </a:r>
            <a:r>
              <a:rPr lang="fr-CM" sz="2200" u="none" dirty="0" err="1">
                <a:solidFill>
                  <a:srgbClr val="000000"/>
                </a:solidFill>
                <a:latin typeface="Fira Sans Light" panose="020B0403050000020004" pitchFamily="34" charset="0"/>
                <a:ea typeface="Fira Sans Light"/>
                <a:cs typeface="Fira Sans Light"/>
                <a:sym typeface="Fira Sans Light"/>
              </a:rPr>
              <a:t>customer</a:t>
            </a:r>
            <a:r>
              <a:rPr lang="fr-CM" sz="2200" u="none" dirty="0">
                <a:solidFill>
                  <a:srgbClr val="000000"/>
                </a:solidFill>
                <a:latin typeface="Fira Sans Light" panose="020B0403050000020004" pitchFamily="34" charset="0"/>
                <a:ea typeface="Fira Sans Light"/>
                <a:cs typeface="Fira Sans Light"/>
                <a:sym typeface="Fira Sans Light"/>
              </a:rPr>
              <a:t>. Ceci dit, la distribution n’est donc pas gaussienne. </a:t>
            </a:r>
          </a:p>
          <a:p>
            <a:pPr algn="just"/>
            <a:endParaRPr lang="fr-CM" sz="2200" b="1" dirty="0">
              <a:solidFill>
                <a:srgbClr val="000000"/>
              </a:solidFill>
              <a:latin typeface="Fira Sans Light" panose="020B0403050000020004" pitchFamily="34" charset="0"/>
              <a:ea typeface="Fira Sans Light"/>
              <a:cs typeface="Fira Sans Light"/>
              <a:sym typeface="Fira Sans Light"/>
            </a:endParaRPr>
          </a:p>
          <a:p>
            <a:pPr algn="just"/>
            <a:r>
              <a:rPr lang="fr-CM" sz="2200" dirty="0">
                <a:solidFill>
                  <a:srgbClr val="000000"/>
                </a:solidFill>
                <a:latin typeface="Fira Sans Light" panose="020B0403050000020004" pitchFamily="34" charset="0"/>
                <a:ea typeface="Fira Sans Light"/>
                <a:cs typeface="Fira Sans Light"/>
                <a:sym typeface="Fira Sans Light"/>
              </a:rPr>
              <a:t>Nous continuons notre vérification avec un test de Mann-</a:t>
            </a:r>
            <a:r>
              <a:rPr lang="fr-CM" sz="2200" dirty="0" err="1">
                <a:solidFill>
                  <a:srgbClr val="000000"/>
                </a:solidFill>
                <a:latin typeface="Fira Sans Light" panose="020B0403050000020004" pitchFamily="34" charset="0"/>
                <a:ea typeface="Fira Sans Light"/>
                <a:cs typeface="Fira Sans Light"/>
                <a:sym typeface="Fira Sans Light"/>
              </a:rPr>
              <a:t>Withney</a:t>
            </a:r>
            <a:r>
              <a:rPr lang="fr-CM" sz="2200" dirty="0">
                <a:solidFill>
                  <a:srgbClr val="000000"/>
                </a:solidFill>
                <a:latin typeface="Fira Sans Light" panose="020B0403050000020004" pitchFamily="34" charset="0"/>
                <a:ea typeface="Fira Sans Light"/>
                <a:cs typeface="Fira Sans Light"/>
                <a:sym typeface="Fira Sans Light"/>
              </a:rPr>
              <a:t>, après quoi nous obtenons un </a:t>
            </a:r>
            <a:r>
              <a:rPr lang="fr-CM" sz="2200" dirty="0" err="1">
                <a:solidFill>
                  <a:srgbClr val="000000"/>
                </a:solidFill>
                <a:latin typeface="Fira Sans Light" panose="020B0403050000020004" pitchFamily="34" charset="0"/>
                <a:ea typeface="Fira Sans Light"/>
                <a:cs typeface="Fira Sans Light"/>
                <a:sym typeface="Fira Sans Light"/>
              </a:rPr>
              <a:t>pvalue</a:t>
            </a:r>
            <a:r>
              <a:rPr lang="fr-CM" sz="2200" dirty="0">
                <a:solidFill>
                  <a:srgbClr val="000000"/>
                </a:solidFill>
                <a:latin typeface="Fira Sans Light" panose="020B0403050000020004" pitchFamily="34" charset="0"/>
                <a:ea typeface="Fira Sans Light"/>
                <a:cs typeface="Fira Sans Light"/>
                <a:sym typeface="Fira Sans Light"/>
              </a:rPr>
              <a:t> de </a:t>
            </a:r>
            <a:r>
              <a:rPr lang="fr-CM" sz="2200" b="1" u="none" dirty="0">
                <a:solidFill>
                  <a:srgbClr val="000000"/>
                </a:solidFill>
                <a:latin typeface="Fira Sans Light" panose="020B0403050000020004" pitchFamily="34" charset="0"/>
                <a:ea typeface="Fira Sans Light"/>
                <a:cs typeface="Fira Sans Light"/>
                <a:sym typeface="Fira Sans Light"/>
              </a:rPr>
              <a:t>1.26 e-22  </a:t>
            </a:r>
            <a:r>
              <a:rPr lang="fr-CM" sz="2200" u="none" dirty="0">
                <a:solidFill>
                  <a:srgbClr val="000000"/>
                </a:solidFill>
                <a:latin typeface="Fira Sans Light" panose="020B0403050000020004" pitchFamily="34" charset="0"/>
                <a:ea typeface="Fira Sans Light"/>
                <a:cs typeface="Fira Sans Light"/>
                <a:sym typeface="Fira Sans Light"/>
              </a:rPr>
              <a:t>qui est inférieur à </a:t>
            </a:r>
            <a:r>
              <a:rPr lang="fr-CM" sz="2200" dirty="0">
                <a:solidFill>
                  <a:srgbClr val="000000"/>
                </a:solidFill>
                <a:latin typeface="Fira Sans Light" panose="020B0403050000020004" pitchFamily="34" charset="0"/>
                <a:ea typeface="Fira Sans Light"/>
                <a:cs typeface="Fira Sans Light"/>
                <a:sym typeface="Fira Sans Light"/>
              </a:rPr>
              <a:t>α. Ainsi, nous </a:t>
            </a:r>
            <a:r>
              <a:rPr lang="fr-CM" sz="2200" dirty="0" err="1">
                <a:solidFill>
                  <a:srgbClr val="000000"/>
                </a:solidFill>
                <a:latin typeface="Fira Sans Light" panose="020B0403050000020004" pitchFamily="34" charset="0"/>
                <a:ea typeface="Fira Sans Light"/>
                <a:cs typeface="Fira Sans Light"/>
                <a:sym typeface="Fira Sans Light"/>
              </a:rPr>
              <a:t>rejettons</a:t>
            </a:r>
            <a:r>
              <a:rPr lang="fr-CM" sz="2200" dirty="0">
                <a:solidFill>
                  <a:srgbClr val="000000"/>
                </a:solidFill>
                <a:latin typeface="Fira Sans Light" panose="020B0403050000020004" pitchFamily="34" charset="0"/>
                <a:ea typeface="Fira Sans Light"/>
                <a:cs typeface="Fira Sans Light"/>
                <a:sym typeface="Fira Sans Light"/>
              </a:rPr>
              <a:t> l’hypothèse nulle au profit de l’hypothèse alternative</a:t>
            </a:r>
            <a:endParaRPr lang="fr-CM" sz="2200" dirty="0">
              <a:latin typeface="Fira Sans Light" panose="020B0403050000020004" pitchFamily="34" charset="0"/>
            </a:endParaRPr>
          </a:p>
        </p:txBody>
      </p:sp>
      <p:cxnSp>
        <p:nvCxnSpPr>
          <p:cNvPr id="16" name="Connecteur droit 15">
            <a:extLst>
              <a:ext uri="{FF2B5EF4-FFF2-40B4-BE49-F238E27FC236}">
                <a16:creationId xmlns:a16="http://schemas.microsoft.com/office/drawing/2014/main" id="{A7540B2F-3EDC-44E1-AC70-F45A67BD0CE0}"/>
              </a:ext>
            </a:extLst>
          </p:cNvPr>
          <p:cNvCxnSpPr>
            <a:cxnSpLocks/>
          </p:cNvCxnSpPr>
          <p:nvPr/>
        </p:nvCxnSpPr>
        <p:spPr>
          <a:xfrm>
            <a:off x="10648702" y="6728476"/>
            <a:ext cx="0" cy="3543300"/>
          </a:xfrm>
          <a:prstGeom prst="line">
            <a:avLst/>
          </a:prstGeom>
          <a:ln w="3175">
            <a:solidFill>
              <a:srgbClr val="ADD8E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FEA3E784-1C57-49F4-A60B-21CF970C8D34}"/>
                  </a:ext>
                </a:extLst>
              </p:cNvPr>
              <p:cNvSpPr txBox="1"/>
              <p:nvPr/>
            </p:nvSpPr>
            <p:spPr>
              <a:xfrm>
                <a:off x="10947400" y="7375733"/>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𝐿𝑎</m:t>
                              </m:r>
                              <m:r>
                                <a:rPr lang="fr-CM" b="0" i="1" smtClean="0">
                                  <a:latin typeface="Cambria Math" panose="02040503050406030204" pitchFamily="18" charset="0"/>
                                </a:rPr>
                                <m:t> </m:t>
                              </m:r>
                              <m:r>
                                <a:rPr lang="fr-CM" b="0" i="1" smtClean="0">
                                  <a:latin typeface="Cambria Math" panose="02040503050406030204" pitchFamily="18" charset="0"/>
                                </a:rPr>
                                <m:t>𝑑𝑖𝑠𝑡𝑟𝑖𝑏𝑢𝑡𝑖𝑜𝑛</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𝑒𝑠𝑡</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r>
                                <a:rPr lang="fr-CM" b="0" i="1" smtClean="0">
                                  <a:latin typeface="Cambria Math" panose="02040503050406030204" pitchFamily="18" charset="0"/>
                                </a:rPr>
                                <m:t>𝑔𝑎𝑢𝑠𝑠𝑖𝑒𝑛𝑛𝑒</m:t>
                              </m:r>
                              <m:r>
                                <a:rPr lang="fr-CM" b="0" i="1" smtClean="0">
                                  <a:latin typeface="Cambria Math" panose="02040503050406030204" pitchFamily="18" charset="0"/>
                                </a:rPr>
                                <m:t>     </m:t>
                              </m:r>
                            </m:e>
                          </m:eqArr>
                        </m:e>
                      </m:d>
                    </m:oMath>
                  </m:oMathPara>
                </a14:m>
                <a:endParaRPr lang="fr-CM" dirty="0"/>
              </a:p>
            </p:txBody>
          </p:sp>
        </mc:Choice>
        <mc:Fallback xmlns="">
          <p:sp>
            <p:nvSpPr>
              <p:cNvPr id="22" name="ZoneTexte 21">
                <a:extLst>
                  <a:ext uri="{FF2B5EF4-FFF2-40B4-BE49-F238E27FC236}">
                    <a16:creationId xmlns:a16="http://schemas.microsoft.com/office/drawing/2014/main" id="{FEA3E784-1C57-49F4-A60B-21CF970C8D34}"/>
                  </a:ext>
                </a:extLst>
              </p:cNvPr>
              <p:cNvSpPr txBox="1">
                <a:spLocks noRot="1" noChangeAspect="1" noMove="1" noResize="1" noEditPoints="1" noAdjustHandles="1" noChangeArrowheads="1" noChangeShapeType="1" noTextEdit="1"/>
              </p:cNvSpPr>
              <p:nvPr/>
            </p:nvSpPr>
            <p:spPr>
              <a:xfrm>
                <a:off x="10947400" y="7375733"/>
                <a:ext cx="2514600" cy="710194"/>
              </a:xfrm>
              <a:prstGeom prst="rect">
                <a:avLst/>
              </a:prstGeom>
              <a:blipFill>
                <a:blip r:embed="rId2"/>
                <a:stretch>
                  <a:fillRect r="-80340"/>
                </a:stretch>
              </a:blipFill>
            </p:spPr>
            <p:txBody>
              <a:bodyPr/>
              <a:lstStyle/>
              <a:p>
                <a:r>
                  <a:rPr lang="fr-CM">
                    <a:noFill/>
                  </a:rPr>
                  <a:t> </a:t>
                </a:r>
              </a:p>
            </p:txBody>
          </p:sp>
        </mc:Fallback>
      </mc:AlternateContent>
      <p:sp>
        <p:nvSpPr>
          <p:cNvPr id="23" name="TextBox 9">
            <a:extLst>
              <a:ext uri="{FF2B5EF4-FFF2-40B4-BE49-F238E27FC236}">
                <a16:creationId xmlns:a16="http://schemas.microsoft.com/office/drawing/2014/main" id="{D503544E-6A4D-4899-9EF8-E64C884CFF12}"/>
              </a:ext>
            </a:extLst>
          </p:cNvPr>
          <p:cNvSpPr txBox="1"/>
          <p:nvPr/>
        </p:nvSpPr>
        <p:spPr>
          <a:xfrm>
            <a:off x="15770064" y="8149837"/>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24" name="TextBox 9">
            <a:extLst>
              <a:ext uri="{FF2B5EF4-FFF2-40B4-BE49-F238E27FC236}">
                <a16:creationId xmlns:a16="http://schemas.microsoft.com/office/drawing/2014/main" id="{9127DAFD-D2DE-4406-8A04-7208BC3CF695}"/>
              </a:ext>
            </a:extLst>
          </p:cNvPr>
          <p:cNvSpPr txBox="1"/>
          <p:nvPr/>
        </p:nvSpPr>
        <p:spPr>
          <a:xfrm>
            <a:off x="12858143" y="6868819"/>
            <a:ext cx="3220413"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Shapiro</a:t>
            </a:r>
            <a:endParaRPr lang="en-US" sz="2100" b="1" u="sng" dirty="0">
              <a:solidFill>
                <a:srgbClr val="000000"/>
              </a:solidFill>
              <a:latin typeface="Fira Sans Light"/>
              <a:ea typeface="Fira Sans Light"/>
              <a:cs typeface="Fira Sans Light"/>
              <a:sym typeface="Fira Sans Light"/>
            </a:endParaRPr>
          </a:p>
        </p:txBody>
      </p:sp>
      <p:sp>
        <p:nvSpPr>
          <p:cNvPr id="25" name="TextBox 9">
            <a:extLst>
              <a:ext uri="{FF2B5EF4-FFF2-40B4-BE49-F238E27FC236}">
                <a16:creationId xmlns:a16="http://schemas.microsoft.com/office/drawing/2014/main" id="{6C5304B4-C031-4A19-8273-6489D82234C2}"/>
              </a:ext>
            </a:extLst>
          </p:cNvPr>
          <p:cNvSpPr txBox="1"/>
          <p:nvPr/>
        </p:nvSpPr>
        <p:spPr>
          <a:xfrm>
            <a:off x="12578598" y="8590341"/>
            <a:ext cx="3886195"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de Mann - </a:t>
            </a:r>
            <a:r>
              <a:rPr lang="fr-CM" sz="2100" b="1" u="sng" dirty="0" err="1">
                <a:solidFill>
                  <a:srgbClr val="000000"/>
                </a:solidFill>
                <a:latin typeface="Fira Sans Light"/>
                <a:ea typeface="Fira Sans Light"/>
                <a:cs typeface="Fira Sans Light"/>
                <a:sym typeface="Fira Sans Light"/>
              </a:rPr>
              <a:t>Whithney</a:t>
            </a:r>
            <a:endParaRPr lang="en-US" sz="2100" b="1" u="sng" dirty="0">
              <a:solidFill>
                <a:srgbClr val="000000"/>
              </a:solidFill>
              <a:latin typeface="Fira Sans Light"/>
              <a:ea typeface="Fira Sans Light"/>
              <a:cs typeface="Fira Sans Light"/>
              <a:sym typeface="Fira Sans Light"/>
            </a:endParaRP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F5127C34-24FD-4332-9BF3-9C1A39E351C1}"/>
                  </a:ext>
                </a:extLst>
              </p:cNvPr>
              <p:cNvSpPr txBox="1"/>
              <p:nvPr/>
            </p:nvSpPr>
            <p:spPr>
              <a:xfrm>
                <a:off x="10972800" y="9116558"/>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é</m:t>
                              </m:r>
                              <m:r>
                                <a:rPr lang="fr-CM" b="0" i="1" smtClean="0">
                                  <a:latin typeface="Cambria Math" panose="02040503050406030204" pitchFamily="18" charset="0"/>
                                </a:rPr>
                                <m:t>𝑔𝑎𝑙𝑖𝑡</m:t>
                              </m:r>
                              <m:r>
                                <a:rPr lang="fr-CM" b="0" i="1" smtClean="0">
                                  <a:latin typeface="Cambria Math" panose="02040503050406030204" pitchFamily="18" charset="0"/>
                                </a:rPr>
                                <m:t>é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𝑙𝑒𝑠</m:t>
                              </m:r>
                              <m:r>
                                <a:rPr lang="fr-CM" b="0" i="1" smtClean="0">
                                  <a:latin typeface="Cambria Math" panose="02040503050406030204" pitchFamily="18" charset="0"/>
                                </a:rPr>
                                <m:t> </m:t>
                              </m:r>
                              <m:r>
                                <a:rPr lang="fr-CM" b="0" i="1" smtClean="0">
                                  <a:latin typeface="Cambria Math" panose="02040503050406030204" pitchFamily="18" charset="0"/>
                                </a:rPr>
                                <m:t>𝑚</m:t>
                              </m:r>
                              <m:r>
                                <a:rPr lang="fr-CM" b="0" i="1" smtClean="0">
                                  <a:latin typeface="Cambria Math" panose="02040503050406030204" pitchFamily="18" charset="0"/>
                                </a:rPr>
                                <m:t>é</m:t>
                              </m:r>
                              <m:r>
                                <a:rPr lang="fr-CM" b="0" i="1" smtClean="0">
                                  <a:latin typeface="Cambria Math" panose="02040503050406030204" pitchFamily="18" charset="0"/>
                                </a:rPr>
                                <m:t>𝑑𝑖𝑎𝑛𝑒𝑠</m:t>
                              </m:r>
                              <m:r>
                                <a:rPr lang="fr-CM" b="0" i="1" smtClean="0">
                                  <a:latin typeface="Cambria Math" panose="02040503050406030204" pitchFamily="18" charset="0"/>
                                </a:rPr>
                                <m:t>     </m:t>
                              </m:r>
                            </m:e>
                          </m:eqArr>
                        </m:e>
                      </m:d>
                    </m:oMath>
                  </m:oMathPara>
                </a14:m>
                <a:endParaRPr lang="fr-CM" dirty="0"/>
              </a:p>
            </p:txBody>
          </p:sp>
        </mc:Choice>
        <mc:Fallback xmlns="">
          <p:sp>
            <p:nvSpPr>
              <p:cNvPr id="26" name="ZoneTexte 25">
                <a:extLst>
                  <a:ext uri="{FF2B5EF4-FFF2-40B4-BE49-F238E27FC236}">
                    <a16:creationId xmlns:a16="http://schemas.microsoft.com/office/drawing/2014/main" id="{F5127C34-24FD-4332-9BF3-9C1A39E351C1}"/>
                  </a:ext>
                </a:extLst>
              </p:cNvPr>
              <p:cNvSpPr txBox="1">
                <a:spLocks noRot="1" noChangeAspect="1" noMove="1" noResize="1" noEditPoints="1" noAdjustHandles="1" noChangeArrowheads="1" noChangeShapeType="1" noTextEdit="1"/>
              </p:cNvSpPr>
              <p:nvPr/>
            </p:nvSpPr>
            <p:spPr>
              <a:xfrm>
                <a:off x="10972800" y="9116558"/>
                <a:ext cx="2514600" cy="710194"/>
              </a:xfrm>
              <a:prstGeom prst="rect">
                <a:avLst/>
              </a:prstGeom>
              <a:blipFill>
                <a:blip r:embed="rId3"/>
                <a:stretch>
                  <a:fillRect r="-85956"/>
                </a:stretch>
              </a:blipFill>
            </p:spPr>
            <p:txBody>
              <a:bodyPr/>
              <a:lstStyle/>
              <a:p>
                <a:r>
                  <a:rPr lang="fr-CM">
                    <a:noFill/>
                  </a:rPr>
                  <a:t> </a:t>
                </a:r>
              </a:p>
            </p:txBody>
          </p:sp>
        </mc:Fallback>
      </mc:AlternateContent>
      <p:sp>
        <p:nvSpPr>
          <p:cNvPr id="27" name="TextBox 9">
            <a:extLst>
              <a:ext uri="{FF2B5EF4-FFF2-40B4-BE49-F238E27FC236}">
                <a16:creationId xmlns:a16="http://schemas.microsoft.com/office/drawing/2014/main" id="{8EF9B651-6F19-4C8F-BADE-B62F62BDDF6D}"/>
              </a:ext>
            </a:extLst>
          </p:cNvPr>
          <p:cNvSpPr txBox="1"/>
          <p:nvPr/>
        </p:nvSpPr>
        <p:spPr>
          <a:xfrm>
            <a:off x="571799" y="9116558"/>
            <a:ext cx="9615313" cy="1103507"/>
          </a:xfrm>
          <a:prstGeom prst="rect">
            <a:avLst/>
          </a:prstGeom>
          <a:solidFill>
            <a:srgbClr val="ABC9EA"/>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qu’entre le salaire estimé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et celui des </a:t>
            </a:r>
            <a:r>
              <a:rPr lang="fr-CM" sz="2100" u="none" dirty="0" err="1">
                <a:solidFill>
                  <a:srgbClr val="000000"/>
                </a:solidFill>
                <a:latin typeface="Lucida Calligraphy" panose="03010101010101010101" pitchFamily="66" charset="0"/>
                <a:ea typeface="Fira Sans Light"/>
                <a:cs typeface="Fira Sans Light"/>
                <a:sym typeface="Fira Sans Light"/>
              </a:rPr>
              <a:t>customer</a:t>
            </a:r>
            <a:r>
              <a:rPr lang="fr-CM" sz="2100" u="none" dirty="0">
                <a:solidFill>
                  <a:srgbClr val="000000"/>
                </a:solidFill>
                <a:latin typeface="Lucida Calligraphy" panose="03010101010101010101" pitchFamily="66" charset="0"/>
                <a:ea typeface="Fira Sans Light"/>
                <a:cs typeface="Fira Sans Light"/>
                <a:sym typeface="Fira Sans Light"/>
              </a:rPr>
              <a:t> il </a:t>
            </a:r>
            <a:r>
              <a:rPr lang="fr-CM" sz="2100" u="none" dirty="0" err="1">
                <a:solidFill>
                  <a:srgbClr val="000000"/>
                </a:solidFill>
                <a:latin typeface="Lucida Calligraphy" panose="03010101010101010101" pitchFamily="66" charset="0"/>
                <a:ea typeface="Fira Sans Light"/>
                <a:cs typeface="Fira Sans Light"/>
                <a:sym typeface="Fira Sans Light"/>
              </a:rPr>
              <a:t>exite</a:t>
            </a:r>
            <a:r>
              <a:rPr lang="fr-CM" sz="2100" u="none" dirty="0">
                <a:solidFill>
                  <a:srgbClr val="000000"/>
                </a:solidFill>
                <a:latin typeface="Lucida Calligraphy" panose="03010101010101010101" pitchFamily="66" charset="0"/>
                <a:ea typeface="Fira Sans Light"/>
                <a:cs typeface="Fira Sans Light"/>
                <a:sym typeface="Fira Sans Light"/>
              </a:rPr>
              <a:t> une différence telle que les salaires des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sont légèrement supérieurs à ceux des </a:t>
            </a:r>
            <a:r>
              <a:rPr lang="fr-CM" sz="2100" u="none" dirty="0" err="1">
                <a:solidFill>
                  <a:srgbClr val="000000"/>
                </a:solidFill>
                <a:latin typeface="Lucida Calligraphy" panose="03010101010101010101" pitchFamily="66" charset="0"/>
                <a:ea typeface="Fira Sans Light"/>
                <a:cs typeface="Fira Sans Light"/>
                <a:sym typeface="Fira Sans Light"/>
              </a:rPr>
              <a:t>customers</a:t>
            </a:r>
            <a:r>
              <a:rPr lang="fr-CM" sz="2100" u="none" dirty="0">
                <a:solidFill>
                  <a:srgbClr val="000000"/>
                </a:solidFill>
                <a:latin typeface="Lucida Calligraphy" panose="03010101010101010101" pitchFamily="66" charset="0"/>
                <a:ea typeface="Fira Sans Light"/>
                <a:cs typeface="Fira Sans Light"/>
                <a:sym typeface="Fira Sans Light"/>
              </a:rPr>
              <a:t>.</a:t>
            </a:r>
          </a:p>
        </p:txBody>
      </p:sp>
      <p:graphicFrame>
        <p:nvGraphicFramePr>
          <p:cNvPr id="5" name="Tableau 4">
            <a:extLst>
              <a:ext uri="{FF2B5EF4-FFF2-40B4-BE49-F238E27FC236}">
                <a16:creationId xmlns:a16="http://schemas.microsoft.com/office/drawing/2014/main" id="{6EFC0D32-2570-42AA-9DFC-45320EB0A3E8}"/>
              </a:ext>
            </a:extLst>
          </p:cNvPr>
          <p:cNvGraphicFramePr>
            <a:graphicFrameLocks noGrp="1"/>
          </p:cNvGraphicFramePr>
          <p:nvPr>
            <p:extLst>
              <p:ext uri="{D42A27DB-BD31-4B8C-83A1-F6EECF244321}">
                <p14:modId xmlns:p14="http://schemas.microsoft.com/office/powerpoint/2010/main" val="3138406791"/>
              </p:ext>
            </p:extLst>
          </p:nvPr>
        </p:nvGraphicFramePr>
        <p:xfrm>
          <a:off x="217407" y="6713542"/>
          <a:ext cx="10324098" cy="1404128"/>
        </p:xfrm>
        <a:graphic>
          <a:graphicData uri="http://schemas.openxmlformats.org/drawingml/2006/table">
            <a:tbl>
              <a:tblPr firstRow="1" bandRow="1">
                <a:tableStyleId>{93296810-A885-4BE3-A3E7-6D5BEEA58F35}</a:tableStyleId>
              </a:tblPr>
              <a:tblGrid>
                <a:gridCol w="1809098">
                  <a:extLst>
                    <a:ext uri="{9D8B030D-6E8A-4147-A177-3AD203B41FA5}">
                      <a16:colId xmlns:a16="http://schemas.microsoft.com/office/drawing/2014/main" val="736714785"/>
                    </a:ext>
                  </a:extLst>
                </a:gridCol>
                <a:gridCol w="816134">
                  <a:extLst>
                    <a:ext uri="{9D8B030D-6E8A-4147-A177-3AD203B41FA5}">
                      <a16:colId xmlns:a16="http://schemas.microsoft.com/office/drawing/2014/main" val="2712248981"/>
                    </a:ext>
                  </a:extLst>
                </a:gridCol>
                <a:gridCol w="816134">
                  <a:extLst>
                    <a:ext uri="{9D8B030D-6E8A-4147-A177-3AD203B41FA5}">
                      <a16:colId xmlns:a16="http://schemas.microsoft.com/office/drawing/2014/main" val="3288165551"/>
                    </a:ext>
                  </a:extLst>
                </a:gridCol>
                <a:gridCol w="816134">
                  <a:extLst>
                    <a:ext uri="{9D8B030D-6E8A-4147-A177-3AD203B41FA5}">
                      <a16:colId xmlns:a16="http://schemas.microsoft.com/office/drawing/2014/main" val="3170847239"/>
                    </a:ext>
                  </a:extLst>
                </a:gridCol>
                <a:gridCol w="816134">
                  <a:extLst>
                    <a:ext uri="{9D8B030D-6E8A-4147-A177-3AD203B41FA5}">
                      <a16:colId xmlns:a16="http://schemas.microsoft.com/office/drawing/2014/main" val="3378928509"/>
                    </a:ext>
                  </a:extLst>
                </a:gridCol>
                <a:gridCol w="816134">
                  <a:extLst>
                    <a:ext uri="{9D8B030D-6E8A-4147-A177-3AD203B41FA5}">
                      <a16:colId xmlns:a16="http://schemas.microsoft.com/office/drawing/2014/main" val="130970773"/>
                    </a:ext>
                  </a:extLst>
                </a:gridCol>
                <a:gridCol w="816134">
                  <a:extLst>
                    <a:ext uri="{9D8B030D-6E8A-4147-A177-3AD203B41FA5}">
                      <a16:colId xmlns:a16="http://schemas.microsoft.com/office/drawing/2014/main" val="1051994999"/>
                    </a:ext>
                  </a:extLst>
                </a:gridCol>
                <a:gridCol w="816134">
                  <a:extLst>
                    <a:ext uri="{9D8B030D-6E8A-4147-A177-3AD203B41FA5}">
                      <a16:colId xmlns:a16="http://schemas.microsoft.com/office/drawing/2014/main" val="3728818900"/>
                    </a:ext>
                  </a:extLst>
                </a:gridCol>
                <a:gridCol w="816134">
                  <a:extLst>
                    <a:ext uri="{9D8B030D-6E8A-4147-A177-3AD203B41FA5}">
                      <a16:colId xmlns:a16="http://schemas.microsoft.com/office/drawing/2014/main" val="166769412"/>
                    </a:ext>
                  </a:extLst>
                </a:gridCol>
                <a:gridCol w="816134">
                  <a:extLst>
                    <a:ext uri="{9D8B030D-6E8A-4147-A177-3AD203B41FA5}">
                      <a16:colId xmlns:a16="http://schemas.microsoft.com/office/drawing/2014/main" val="1608757452"/>
                    </a:ext>
                  </a:extLst>
                </a:gridCol>
                <a:gridCol w="1169794">
                  <a:extLst>
                    <a:ext uri="{9D8B030D-6E8A-4147-A177-3AD203B41FA5}">
                      <a16:colId xmlns:a16="http://schemas.microsoft.com/office/drawing/2014/main" val="2007017058"/>
                    </a:ext>
                  </a:extLst>
                </a:gridCol>
              </a:tblGrid>
              <a:tr h="162640">
                <a:tc>
                  <a:txBody>
                    <a:bodyPr/>
                    <a:lstStyle/>
                    <a:p>
                      <a:pPr algn="ctr" fontAlgn="b"/>
                      <a:r>
                        <a:rPr lang="fr-CM" sz="1800" u="none" strike="noStrike">
                          <a:effectLst/>
                        </a:rPr>
                        <a:t>EstimatedSalaryVSexited</a:t>
                      </a:r>
                      <a:endParaRPr lang="fr-CM" sz="1800" b="1" i="0" u="none" strike="noStrike">
                        <a:solidFill>
                          <a:srgbClr val="FFFFFF"/>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Q10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Q25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Q50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Q60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Q75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Q80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Q90</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Q95</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Q99</a:t>
                      </a:r>
                      <a:endParaRPr lang="fr-CM" sz="1800" b="1" i="0" u="none" strike="noStrike" dirty="0">
                        <a:solidFill>
                          <a:srgbClr val="FFFFFF"/>
                        </a:solidFill>
                        <a:effectLst/>
                        <a:latin typeface="Calibri" panose="020F0502020204030204" pitchFamily="34" charset="0"/>
                      </a:endParaRPr>
                    </a:p>
                  </a:txBody>
                  <a:tcPr marL="8132" marR="8132" marT="8132" marB="0" anchor="ctr"/>
                </a:tc>
                <a:tc>
                  <a:txBody>
                    <a:bodyPr/>
                    <a:lstStyle/>
                    <a:p>
                      <a:pPr algn="ctr" fontAlgn="b"/>
                      <a:r>
                        <a:rPr lang="fr-CM" sz="1800" u="none" strike="noStrike" dirty="0">
                          <a:effectLst/>
                        </a:rPr>
                        <a:t>Moyenne</a:t>
                      </a:r>
                      <a:endParaRPr lang="fr-CM" sz="1800" b="1" i="0" u="none" strike="noStrike" dirty="0">
                        <a:solidFill>
                          <a:srgbClr val="FFFFFF"/>
                        </a:solidFill>
                        <a:effectLst/>
                        <a:latin typeface="Calibri" panose="020F0502020204030204" pitchFamily="34" charset="0"/>
                      </a:endParaRPr>
                    </a:p>
                  </a:txBody>
                  <a:tcPr marL="8132" marR="8132" marT="8132" marB="0" anchor="ctr"/>
                </a:tc>
                <a:extLst>
                  <a:ext uri="{0D108BD9-81ED-4DB2-BD59-A6C34878D82A}">
                    <a16:rowId xmlns:a16="http://schemas.microsoft.com/office/drawing/2014/main" val="2263554972"/>
                  </a:ext>
                </a:extLst>
              </a:tr>
              <a:tr h="162640">
                <a:tc>
                  <a:txBody>
                    <a:bodyPr/>
                    <a:lstStyle/>
                    <a:p>
                      <a:pPr algn="ctr" fontAlgn="b"/>
                      <a:r>
                        <a:rPr lang="fr-CM" sz="1800" b="0" i="0" u="none" strike="noStrike" dirty="0" err="1">
                          <a:solidFill>
                            <a:srgbClr val="000000"/>
                          </a:solidFill>
                          <a:effectLst/>
                          <a:latin typeface="Calibri" panose="020F0502020204030204" pitchFamily="34" charset="0"/>
                        </a:rPr>
                        <a:t>Churn</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20540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51908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102461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121519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152423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162689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180169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190327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197717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b="0" i="0" u="none" strike="noStrike" dirty="0">
                          <a:solidFill>
                            <a:srgbClr val="000000"/>
                          </a:solidFill>
                          <a:effectLst/>
                          <a:latin typeface="Calibri" panose="020F0502020204030204" pitchFamily="34" charset="0"/>
                        </a:rPr>
                        <a:t>101466</a:t>
                      </a:r>
                    </a:p>
                  </a:txBody>
                  <a:tcPr marL="8132" marR="8132" marT="8132" marB="0" anchor="b"/>
                </a:tc>
                <a:extLst>
                  <a:ext uri="{0D108BD9-81ED-4DB2-BD59-A6C34878D82A}">
                    <a16:rowId xmlns:a16="http://schemas.microsoft.com/office/drawing/2014/main" val="636439710"/>
                  </a:ext>
                </a:extLst>
              </a:tr>
              <a:tr h="162640">
                <a:tc>
                  <a:txBody>
                    <a:bodyPr/>
                    <a:lstStyle/>
                    <a:p>
                      <a:pPr algn="ctr" fontAlgn="b"/>
                      <a:r>
                        <a:rPr lang="fr-CM" sz="1800" b="0" i="0" u="none" strike="noStrike" dirty="0">
                          <a:solidFill>
                            <a:srgbClr val="000000"/>
                          </a:solidFill>
                          <a:effectLst/>
                          <a:latin typeface="Calibri" panose="020F0502020204030204" pitchFamily="34" charset="0"/>
                        </a:rPr>
                        <a:t>Customer</a:t>
                      </a:r>
                    </a:p>
                  </a:txBody>
                  <a:tcPr marL="8132" marR="8132" marT="8132" marB="0" anchor="b"/>
                </a:tc>
                <a:tc>
                  <a:txBody>
                    <a:bodyPr/>
                    <a:lstStyle/>
                    <a:p>
                      <a:pPr algn="ctr" fontAlgn="b"/>
                      <a:r>
                        <a:rPr lang="fr-CM" sz="1800" u="none" strike="noStrike" dirty="0">
                          <a:effectLst/>
                        </a:rPr>
                        <a:t>20140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50783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99645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119249</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148610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158411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179453</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190108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198131</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b="0" i="0" u="none" strike="noStrike" dirty="0">
                          <a:solidFill>
                            <a:srgbClr val="000000"/>
                          </a:solidFill>
                          <a:effectLst/>
                          <a:latin typeface="Calibri" panose="020F0502020204030204" pitchFamily="34" charset="0"/>
                        </a:rPr>
                        <a:t>99738</a:t>
                      </a:r>
                    </a:p>
                  </a:txBody>
                  <a:tcPr marL="8132" marR="8132" marT="8132" marB="0" anchor="b"/>
                </a:tc>
                <a:extLst>
                  <a:ext uri="{0D108BD9-81ED-4DB2-BD59-A6C34878D82A}">
                    <a16:rowId xmlns:a16="http://schemas.microsoft.com/office/drawing/2014/main" val="3350902554"/>
                  </a:ext>
                </a:extLst>
              </a:tr>
              <a:tr h="162640">
                <a:tc>
                  <a:txBody>
                    <a:bodyPr/>
                    <a:lstStyle/>
                    <a:p>
                      <a:pPr algn="ctr" fontAlgn="b"/>
                      <a:r>
                        <a:rPr lang="fr-CM" sz="1800" b="0" i="0" u="none" strike="noStrike" dirty="0">
                          <a:solidFill>
                            <a:srgbClr val="000000"/>
                          </a:solidFill>
                          <a:effectLst/>
                          <a:latin typeface="Calibri" panose="020F0502020204030204" pitchFamily="34" charset="0"/>
                        </a:rPr>
                        <a:t>All</a:t>
                      </a:r>
                    </a:p>
                  </a:txBody>
                  <a:tcPr marL="8132" marR="8132" marT="8132" marB="0" anchor="b"/>
                </a:tc>
                <a:tc>
                  <a:txBody>
                    <a:bodyPr/>
                    <a:lstStyle/>
                    <a:p>
                      <a:pPr algn="ctr" fontAlgn="b"/>
                      <a:r>
                        <a:rPr lang="fr-CM" sz="1800" u="none" strike="noStrike" dirty="0">
                          <a:effectLst/>
                        </a:rPr>
                        <a:t>20274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51002</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100194</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119710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149388</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159837</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179675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190155</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ctr" fontAlgn="b"/>
                      <a:r>
                        <a:rPr lang="fr-CM" sz="1800" u="none" strike="noStrike" dirty="0">
                          <a:effectLst/>
                        </a:rPr>
                        <a:t>198070</a:t>
                      </a:r>
                      <a:endParaRPr lang="fr-CM" sz="1800" b="0" i="0" u="none" strike="noStrike" dirty="0">
                        <a:solidFill>
                          <a:srgbClr val="000000"/>
                        </a:solidFill>
                        <a:effectLst/>
                        <a:latin typeface="Calibri" panose="020F0502020204030204" pitchFamily="34" charset="0"/>
                      </a:endParaRPr>
                    </a:p>
                  </a:txBody>
                  <a:tcPr marL="8132" marR="8132" marT="8132" marB="0" anchor="b"/>
                </a:tc>
                <a:tc>
                  <a:txBody>
                    <a:bodyPr/>
                    <a:lstStyle/>
                    <a:p>
                      <a:pPr algn="l" fontAlgn="b"/>
                      <a:r>
                        <a:rPr lang="fr-CM" sz="1800" u="none" strike="noStrike" dirty="0">
                          <a:effectLst/>
                        </a:rPr>
                        <a:t>100090</a:t>
                      </a:r>
                      <a:endParaRPr lang="fr-CM" sz="1800" b="0" i="0" u="none" strike="noStrike" dirty="0">
                        <a:solidFill>
                          <a:srgbClr val="000000"/>
                        </a:solidFill>
                        <a:effectLst/>
                        <a:latin typeface="Calibri" panose="020F0502020204030204" pitchFamily="34" charset="0"/>
                      </a:endParaRPr>
                    </a:p>
                  </a:txBody>
                  <a:tcPr marL="8132" marR="8132" marT="8132" marB="0" anchor="b"/>
                </a:tc>
                <a:extLst>
                  <a:ext uri="{0D108BD9-81ED-4DB2-BD59-A6C34878D82A}">
                    <a16:rowId xmlns:a16="http://schemas.microsoft.com/office/drawing/2014/main" val="3221775815"/>
                  </a:ext>
                </a:extLst>
              </a:tr>
            </a:tbl>
          </a:graphicData>
        </a:graphic>
      </p:graphicFrame>
      <p:pic>
        <p:nvPicPr>
          <p:cNvPr id="3" name="Image 2">
            <a:extLst>
              <a:ext uri="{FF2B5EF4-FFF2-40B4-BE49-F238E27FC236}">
                <a16:creationId xmlns:a16="http://schemas.microsoft.com/office/drawing/2014/main" id="{25569502-E938-43BC-A3A1-E59E0E117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14" y="207773"/>
            <a:ext cx="9199986" cy="6385640"/>
          </a:xfrm>
          <a:prstGeom prst="rect">
            <a:avLst/>
          </a:prstGeom>
        </p:spPr>
      </p:pic>
      <p:sp>
        <p:nvSpPr>
          <p:cNvPr id="15" name="ZoneTexte 14">
            <a:extLst>
              <a:ext uri="{FF2B5EF4-FFF2-40B4-BE49-F238E27FC236}">
                <a16:creationId xmlns:a16="http://schemas.microsoft.com/office/drawing/2014/main" id="{591B028C-239F-4170-A12F-46AC55F77955}"/>
              </a:ext>
            </a:extLst>
          </p:cNvPr>
          <p:cNvSpPr txBox="1"/>
          <p:nvPr/>
        </p:nvSpPr>
        <p:spPr>
          <a:xfrm>
            <a:off x="10972800" y="86444"/>
            <a:ext cx="7117090" cy="630942"/>
          </a:xfrm>
          <a:prstGeom prst="rect">
            <a:avLst/>
          </a:prstGeom>
          <a:noFill/>
        </p:spPr>
        <p:txBody>
          <a:bodyPr wrap="square" rtlCol="0">
            <a:spAutoFit/>
          </a:bodyPr>
          <a:lstStyle/>
          <a:p>
            <a:r>
              <a:rPr lang="fr-CM" sz="3500" b="1" u="sng" dirty="0">
                <a:solidFill>
                  <a:schemeClr val="bg1"/>
                </a:solidFill>
                <a:latin typeface="Times New Roman" panose="02020603050405020304" pitchFamily="18" charset="0"/>
                <a:cs typeface="Times New Roman" panose="02020603050405020304" pitchFamily="18" charset="0"/>
              </a:rPr>
              <a:t>ESTIMATEDSALARY VS EXITED</a:t>
            </a:r>
          </a:p>
        </p:txBody>
      </p:sp>
    </p:spTree>
    <p:extLst>
      <p:ext uri="{BB962C8B-B14F-4D97-AF65-F5344CB8AC3E}">
        <p14:creationId xmlns:p14="http://schemas.microsoft.com/office/powerpoint/2010/main" val="3293867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9F63759-86F4-44A4-BC81-2795240C7E3E}"/>
              </a:ext>
            </a:extLst>
          </p:cNvPr>
          <p:cNvGraphicFramePr>
            <a:graphicFrameLocks noGrp="1"/>
          </p:cNvGraphicFramePr>
          <p:nvPr>
            <p:extLst>
              <p:ext uri="{D42A27DB-BD31-4B8C-83A1-F6EECF244321}">
                <p14:modId xmlns:p14="http://schemas.microsoft.com/office/powerpoint/2010/main" val="1733055615"/>
              </p:ext>
            </p:extLst>
          </p:nvPr>
        </p:nvGraphicFramePr>
        <p:xfrm>
          <a:off x="4076699" y="3619500"/>
          <a:ext cx="10134602" cy="1121202"/>
        </p:xfrm>
        <a:graphic>
          <a:graphicData uri="http://schemas.openxmlformats.org/drawingml/2006/table">
            <a:tbl>
              <a:tblPr firstRow="1" bandCol="1">
                <a:tableStyleId>{638B1855-1B75-4FBE-930C-398BA8C253C6}</a:tableStyleId>
              </a:tblPr>
              <a:tblGrid>
                <a:gridCol w="1243911">
                  <a:extLst>
                    <a:ext uri="{9D8B030D-6E8A-4147-A177-3AD203B41FA5}">
                      <a16:colId xmlns:a16="http://schemas.microsoft.com/office/drawing/2014/main" val="1029097357"/>
                    </a:ext>
                  </a:extLst>
                </a:gridCol>
                <a:gridCol w="1034411">
                  <a:extLst>
                    <a:ext uri="{9D8B030D-6E8A-4147-A177-3AD203B41FA5}">
                      <a16:colId xmlns:a16="http://schemas.microsoft.com/office/drawing/2014/main" val="679827548"/>
                    </a:ext>
                  </a:extLst>
                </a:gridCol>
                <a:gridCol w="785628">
                  <a:extLst>
                    <a:ext uri="{9D8B030D-6E8A-4147-A177-3AD203B41FA5}">
                      <a16:colId xmlns:a16="http://schemas.microsoft.com/office/drawing/2014/main" val="2101053933"/>
                    </a:ext>
                  </a:extLst>
                </a:gridCol>
                <a:gridCol w="785628">
                  <a:extLst>
                    <a:ext uri="{9D8B030D-6E8A-4147-A177-3AD203B41FA5}">
                      <a16:colId xmlns:a16="http://schemas.microsoft.com/office/drawing/2014/main" val="2425888984"/>
                    </a:ext>
                  </a:extLst>
                </a:gridCol>
                <a:gridCol w="785628">
                  <a:extLst>
                    <a:ext uri="{9D8B030D-6E8A-4147-A177-3AD203B41FA5}">
                      <a16:colId xmlns:a16="http://schemas.microsoft.com/office/drawing/2014/main" val="961094239"/>
                    </a:ext>
                  </a:extLst>
                </a:gridCol>
                <a:gridCol w="785628">
                  <a:extLst>
                    <a:ext uri="{9D8B030D-6E8A-4147-A177-3AD203B41FA5}">
                      <a16:colId xmlns:a16="http://schemas.microsoft.com/office/drawing/2014/main" val="2634278174"/>
                    </a:ext>
                  </a:extLst>
                </a:gridCol>
                <a:gridCol w="785628">
                  <a:extLst>
                    <a:ext uri="{9D8B030D-6E8A-4147-A177-3AD203B41FA5}">
                      <a16:colId xmlns:a16="http://schemas.microsoft.com/office/drawing/2014/main" val="1335888760"/>
                    </a:ext>
                  </a:extLst>
                </a:gridCol>
                <a:gridCol w="785628">
                  <a:extLst>
                    <a:ext uri="{9D8B030D-6E8A-4147-A177-3AD203B41FA5}">
                      <a16:colId xmlns:a16="http://schemas.microsoft.com/office/drawing/2014/main" val="1006250219"/>
                    </a:ext>
                  </a:extLst>
                </a:gridCol>
                <a:gridCol w="785628">
                  <a:extLst>
                    <a:ext uri="{9D8B030D-6E8A-4147-A177-3AD203B41FA5}">
                      <a16:colId xmlns:a16="http://schemas.microsoft.com/office/drawing/2014/main" val="1375101432"/>
                    </a:ext>
                  </a:extLst>
                </a:gridCol>
                <a:gridCol w="785628">
                  <a:extLst>
                    <a:ext uri="{9D8B030D-6E8A-4147-A177-3AD203B41FA5}">
                      <a16:colId xmlns:a16="http://schemas.microsoft.com/office/drawing/2014/main" val="2709302414"/>
                    </a:ext>
                  </a:extLst>
                </a:gridCol>
                <a:gridCol w="785628">
                  <a:extLst>
                    <a:ext uri="{9D8B030D-6E8A-4147-A177-3AD203B41FA5}">
                      <a16:colId xmlns:a16="http://schemas.microsoft.com/office/drawing/2014/main" val="3316014283"/>
                    </a:ext>
                  </a:extLst>
                </a:gridCol>
                <a:gridCol w="785628">
                  <a:extLst>
                    <a:ext uri="{9D8B030D-6E8A-4147-A177-3AD203B41FA5}">
                      <a16:colId xmlns:a16="http://schemas.microsoft.com/office/drawing/2014/main" val="858676610"/>
                    </a:ext>
                  </a:extLst>
                </a:gridCol>
              </a:tblGrid>
              <a:tr h="159488">
                <a:tc>
                  <a:txBody>
                    <a:bodyPr/>
                    <a:lstStyle/>
                    <a:p>
                      <a:pPr algn="ctr" fontAlgn="b"/>
                      <a:r>
                        <a:rPr lang="fr-CM" sz="2400" b="1" u="none" strike="noStrike">
                          <a:effectLst/>
                        </a:rPr>
                        <a:t>Tenure</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0</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4</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5</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9</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10</a:t>
                      </a:r>
                      <a:endParaRPr lang="fr-CM" sz="2400" b="1" i="0" u="none" strike="noStrike">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3274908947"/>
                  </a:ext>
                </a:extLst>
              </a:tr>
              <a:tr h="159488">
                <a:tc>
                  <a:txBody>
                    <a:bodyPr/>
                    <a:lstStyle/>
                    <a:p>
                      <a:pPr algn="ctr" fontAlgn="b"/>
                      <a:r>
                        <a:rPr lang="fr-CM" sz="2400" b="1" u="none" strike="noStrike">
                          <a:effectLst/>
                        </a:rPr>
                        <a:t>Churn</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95</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232</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213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209</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196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177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197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213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101</a:t>
                      </a:r>
                      <a:endParaRPr lang="fr-CM" sz="2400" b="1" i="0" u="none" strike="noStrike">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1720368039"/>
                  </a:ext>
                </a:extLst>
              </a:tr>
              <a:tr h="159488">
                <a:tc>
                  <a:txBody>
                    <a:bodyPr/>
                    <a:lstStyle/>
                    <a:p>
                      <a:pPr algn="ctr" fontAlgn="b"/>
                      <a:r>
                        <a:rPr lang="fr-CM" sz="2400" b="1" u="none" strike="noStrike">
                          <a:effectLst/>
                        </a:rPr>
                        <a:t>Customer</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318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847</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796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786</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803</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771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851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828</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a:effectLst/>
                        </a:rPr>
                        <a:t>771</a:t>
                      </a:r>
                      <a:endParaRPr lang="fr-CM" sz="2400" b="1" i="0" u="none" strike="noStrike">
                        <a:solidFill>
                          <a:srgbClr val="000000"/>
                        </a:solidFill>
                        <a:effectLst/>
                        <a:latin typeface="Calibri" panose="020F0502020204030204" pitchFamily="34" charset="0"/>
                      </a:endParaRPr>
                    </a:p>
                  </a:txBody>
                  <a:tcPr marL="7974" marR="7974" marT="7974" marB="0" anchor="b"/>
                </a:tc>
                <a:tc>
                  <a:txBody>
                    <a:bodyPr/>
                    <a:lstStyle/>
                    <a:p>
                      <a:pPr algn="ctr" fontAlgn="b"/>
                      <a:r>
                        <a:rPr lang="fr-CM" sz="2400" b="1" u="none" strike="noStrike" dirty="0">
                          <a:effectLst/>
                        </a:rPr>
                        <a:t>389</a:t>
                      </a:r>
                      <a:endParaRPr lang="fr-CM" sz="2400" b="1" i="0" u="none" strike="noStrike" dirty="0">
                        <a:solidFill>
                          <a:srgbClr val="000000"/>
                        </a:solidFill>
                        <a:effectLst/>
                        <a:latin typeface="Calibri" panose="020F0502020204030204" pitchFamily="34" charset="0"/>
                      </a:endParaRPr>
                    </a:p>
                  </a:txBody>
                  <a:tcPr marL="7974" marR="7974" marT="7974" marB="0" anchor="b"/>
                </a:tc>
                <a:extLst>
                  <a:ext uri="{0D108BD9-81ED-4DB2-BD59-A6C34878D82A}">
                    <a16:rowId xmlns:a16="http://schemas.microsoft.com/office/drawing/2014/main" val="3185108232"/>
                  </a:ext>
                </a:extLst>
              </a:tr>
            </a:tbl>
          </a:graphicData>
        </a:graphic>
      </p:graphicFrame>
      <p:sp>
        <p:nvSpPr>
          <p:cNvPr id="3" name="Rectangle : coins arrondis 2">
            <a:extLst>
              <a:ext uri="{FF2B5EF4-FFF2-40B4-BE49-F238E27FC236}">
                <a16:creationId xmlns:a16="http://schemas.microsoft.com/office/drawing/2014/main" id="{FEE4CE55-ABAA-4198-BECD-D07A2BB2FA88}"/>
              </a:ext>
            </a:extLst>
          </p:cNvPr>
          <p:cNvSpPr/>
          <p:nvPr/>
        </p:nvSpPr>
        <p:spPr>
          <a:xfrm>
            <a:off x="2895600" y="5372100"/>
            <a:ext cx="12649200" cy="34290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4" name="ZoneTexte 3">
            <a:extLst>
              <a:ext uri="{FF2B5EF4-FFF2-40B4-BE49-F238E27FC236}">
                <a16:creationId xmlns:a16="http://schemas.microsoft.com/office/drawing/2014/main" id="{CBC13F1A-2484-49F8-B8A8-7764C3A750A9}"/>
              </a:ext>
            </a:extLst>
          </p:cNvPr>
          <p:cNvSpPr txBox="1"/>
          <p:nvPr/>
        </p:nvSpPr>
        <p:spPr>
          <a:xfrm>
            <a:off x="3886200" y="5753100"/>
            <a:ext cx="10820400" cy="2677656"/>
          </a:xfrm>
          <a:prstGeom prst="rect">
            <a:avLst/>
          </a:prstGeom>
          <a:noFill/>
        </p:spPr>
        <p:txBody>
          <a:bodyPr wrap="square" rtlCol="0">
            <a:spAutoFit/>
          </a:bodyPr>
          <a:lstStyle/>
          <a:p>
            <a:pPr algn="just"/>
            <a:r>
              <a:rPr lang="fr-CM" sz="2400" dirty="0"/>
              <a:t>Ce tableau représentant l’ancienneté des individus nous permet d’observer un certain nombre de choses. Tout d’abord, le nombre de </a:t>
            </a:r>
            <a:r>
              <a:rPr lang="fr-CM" sz="2400" dirty="0" err="1"/>
              <a:t>customer</a:t>
            </a:r>
            <a:r>
              <a:rPr lang="fr-CM" sz="2400" dirty="0"/>
              <a:t> est supérieur au nombre des </a:t>
            </a:r>
            <a:r>
              <a:rPr lang="fr-CM" sz="2400" dirty="0" err="1"/>
              <a:t>exited</a:t>
            </a:r>
            <a:r>
              <a:rPr lang="fr-CM" sz="2400" dirty="0"/>
              <a:t> pour chaque valeur de l’ancienneté. Ensuite, nous observons que pour l’ancienneté de 0 an, on a 95 individus qui ont fait le </a:t>
            </a:r>
            <a:r>
              <a:rPr lang="fr-CM" sz="2400" dirty="0" err="1"/>
              <a:t>churn</a:t>
            </a:r>
            <a:r>
              <a:rPr lang="fr-CM" sz="2400" dirty="0"/>
              <a:t> et 318 qui ne l’ont pas fait ce qui correspond aux nombres les plus faibles, tandis que nous avons 232 pour 1 an et 851 pour 7 ans qui correspondent respectivement aux nombres de </a:t>
            </a:r>
            <a:r>
              <a:rPr lang="fr-CM" sz="2400" dirty="0" err="1"/>
              <a:t>churn</a:t>
            </a:r>
            <a:r>
              <a:rPr lang="fr-CM" sz="2400" dirty="0"/>
              <a:t> et de </a:t>
            </a:r>
            <a:r>
              <a:rPr lang="fr-CM" sz="2400" dirty="0" err="1"/>
              <a:t>customer</a:t>
            </a:r>
            <a:r>
              <a:rPr lang="fr-CM" sz="2400" dirty="0"/>
              <a:t> les plus élevés. </a:t>
            </a:r>
          </a:p>
        </p:txBody>
      </p:sp>
      <p:sp>
        <p:nvSpPr>
          <p:cNvPr id="5" name="ZoneTexte 4">
            <a:extLst>
              <a:ext uri="{FF2B5EF4-FFF2-40B4-BE49-F238E27FC236}">
                <a16:creationId xmlns:a16="http://schemas.microsoft.com/office/drawing/2014/main" id="{AE5EAA98-CDD8-4E77-A26C-45090CD51DCB}"/>
              </a:ext>
            </a:extLst>
          </p:cNvPr>
          <p:cNvSpPr txBox="1"/>
          <p:nvPr/>
        </p:nvSpPr>
        <p:spPr>
          <a:xfrm>
            <a:off x="6781800" y="854958"/>
            <a:ext cx="4724400" cy="630942"/>
          </a:xfrm>
          <a:prstGeom prst="rect">
            <a:avLst/>
          </a:prstGeom>
          <a:noFill/>
        </p:spPr>
        <p:txBody>
          <a:bodyPr wrap="square" rtlCol="0">
            <a:spAutoFit/>
          </a:bodyPr>
          <a:lstStyle/>
          <a:p>
            <a:r>
              <a:rPr lang="fr-CM" sz="3500" b="1" u="sng" dirty="0">
                <a:latin typeface="Times New Roman" panose="02020603050405020304" pitchFamily="18" charset="0"/>
                <a:cs typeface="Times New Roman" panose="02020603050405020304" pitchFamily="18" charset="0"/>
              </a:rPr>
              <a:t>TENURE VS EXITED</a:t>
            </a:r>
          </a:p>
        </p:txBody>
      </p:sp>
    </p:spTree>
    <p:extLst>
      <p:ext uri="{BB962C8B-B14F-4D97-AF65-F5344CB8AC3E}">
        <p14:creationId xmlns:p14="http://schemas.microsoft.com/office/powerpoint/2010/main" val="354177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EE4CE55-ABAA-4198-BECD-D07A2BB2FA88}"/>
              </a:ext>
            </a:extLst>
          </p:cNvPr>
          <p:cNvSpPr/>
          <p:nvPr/>
        </p:nvSpPr>
        <p:spPr>
          <a:xfrm>
            <a:off x="2895600" y="4457700"/>
            <a:ext cx="12649200" cy="34290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4" name="ZoneTexte 3">
            <a:extLst>
              <a:ext uri="{FF2B5EF4-FFF2-40B4-BE49-F238E27FC236}">
                <a16:creationId xmlns:a16="http://schemas.microsoft.com/office/drawing/2014/main" id="{CBC13F1A-2484-49F8-B8A8-7764C3A750A9}"/>
              </a:ext>
            </a:extLst>
          </p:cNvPr>
          <p:cNvSpPr txBox="1"/>
          <p:nvPr/>
        </p:nvSpPr>
        <p:spPr>
          <a:xfrm>
            <a:off x="3886200" y="4838700"/>
            <a:ext cx="10820400" cy="3046988"/>
          </a:xfrm>
          <a:prstGeom prst="rect">
            <a:avLst/>
          </a:prstGeom>
          <a:noFill/>
        </p:spPr>
        <p:txBody>
          <a:bodyPr wrap="square" rtlCol="0">
            <a:spAutoFit/>
          </a:bodyPr>
          <a:lstStyle/>
          <a:p>
            <a:pPr algn="just"/>
            <a:r>
              <a:rPr lang="fr-CM" sz="2400" dirty="0"/>
              <a:t>Ce tableau représentant Le nombre de produits souscrits par un individu nous permet d’observer un certain nombre de choses. Tout d’abord, le nombre de </a:t>
            </a:r>
            <a:r>
              <a:rPr lang="fr-CM" sz="2400" dirty="0" err="1"/>
              <a:t>customer</a:t>
            </a:r>
            <a:r>
              <a:rPr lang="fr-CM" sz="2400" dirty="0"/>
              <a:t> est supérieur au nombre des </a:t>
            </a:r>
            <a:r>
              <a:rPr lang="fr-CM" sz="2400" dirty="0" err="1"/>
              <a:t>exited</a:t>
            </a:r>
            <a:r>
              <a:rPr lang="fr-CM" sz="2400" dirty="0"/>
              <a:t> uniquement pour les valeurs 1 et 2 du nombre de produits. Ensuite, nous observons que pour  un nombre de 4 produits, on a 60 individus qui ont fait le </a:t>
            </a:r>
            <a:r>
              <a:rPr lang="fr-CM" sz="2400" dirty="0" err="1"/>
              <a:t>churn</a:t>
            </a:r>
            <a:r>
              <a:rPr lang="fr-CM" sz="2400" dirty="0"/>
              <a:t> et 0 qui ne l’ont pas fait ce qui correspond aux nombres les plus faibles, tandis que nous avons 1409 pour 1 produit et 4242 pour 2 produits qui correspondent respectivement aux nombres de </a:t>
            </a:r>
            <a:r>
              <a:rPr lang="fr-CM" sz="2400" dirty="0" err="1"/>
              <a:t>churn</a:t>
            </a:r>
            <a:r>
              <a:rPr lang="fr-CM" sz="2400" dirty="0"/>
              <a:t> et de </a:t>
            </a:r>
            <a:r>
              <a:rPr lang="fr-CM" sz="2400" dirty="0" err="1"/>
              <a:t>customer</a:t>
            </a:r>
            <a:r>
              <a:rPr lang="fr-CM" sz="2400" dirty="0"/>
              <a:t> les plus élevés. </a:t>
            </a:r>
          </a:p>
        </p:txBody>
      </p:sp>
      <p:graphicFrame>
        <p:nvGraphicFramePr>
          <p:cNvPr id="5" name="Tableau 4">
            <a:extLst>
              <a:ext uri="{FF2B5EF4-FFF2-40B4-BE49-F238E27FC236}">
                <a16:creationId xmlns:a16="http://schemas.microsoft.com/office/drawing/2014/main" id="{1FA99DD6-6F4E-4BED-8571-206F5D112654}"/>
              </a:ext>
            </a:extLst>
          </p:cNvPr>
          <p:cNvGraphicFramePr>
            <a:graphicFrameLocks noGrp="1"/>
          </p:cNvGraphicFramePr>
          <p:nvPr>
            <p:extLst>
              <p:ext uri="{D42A27DB-BD31-4B8C-83A1-F6EECF244321}">
                <p14:modId xmlns:p14="http://schemas.microsoft.com/office/powerpoint/2010/main" val="1468414658"/>
              </p:ext>
            </p:extLst>
          </p:nvPr>
        </p:nvGraphicFramePr>
        <p:xfrm>
          <a:off x="4314825" y="2781300"/>
          <a:ext cx="9658349" cy="1125855"/>
        </p:xfrm>
        <a:graphic>
          <a:graphicData uri="http://schemas.openxmlformats.org/drawingml/2006/table">
            <a:tbl>
              <a:tblPr firstRow="1" bandCol="1">
                <a:tableStyleId>{638B1855-1B75-4FBE-930C-398BA8C253C6}</a:tableStyleId>
              </a:tblPr>
              <a:tblGrid>
                <a:gridCol w="2591930">
                  <a:extLst>
                    <a:ext uri="{9D8B030D-6E8A-4147-A177-3AD203B41FA5}">
                      <a16:colId xmlns:a16="http://schemas.microsoft.com/office/drawing/2014/main" val="1934131837"/>
                    </a:ext>
                  </a:extLst>
                </a:gridCol>
                <a:gridCol w="2155395">
                  <a:extLst>
                    <a:ext uri="{9D8B030D-6E8A-4147-A177-3AD203B41FA5}">
                      <a16:colId xmlns:a16="http://schemas.microsoft.com/office/drawing/2014/main" val="601294188"/>
                    </a:ext>
                  </a:extLst>
                </a:gridCol>
                <a:gridCol w="1637008">
                  <a:extLst>
                    <a:ext uri="{9D8B030D-6E8A-4147-A177-3AD203B41FA5}">
                      <a16:colId xmlns:a16="http://schemas.microsoft.com/office/drawing/2014/main" val="3567436607"/>
                    </a:ext>
                  </a:extLst>
                </a:gridCol>
                <a:gridCol w="1637008">
                  <a:extLst>
                    <a:ext uri="{9D8B030D-6E8A-4147-A177-3AD203B41FA5}">
                      <a16:colId xmlns:a16="http://schemas.microsoft.com/office/drawing/2014/main" val="1693043485"/>
                    </a:ext>
                  </a:extLst>
                </a:gridCol>
                <a:gridCol w="1637008">
                  <a:extLst>
                    <a:ext uri="{9D8B030D-6E8A-4147-A177-3AD203B41FA5}">
                      <a16:colId xmlns:a16="http://schemas.microsoft.com/office/drawing/2014/main" val="2319411465"/>
                    </a:ext>
                  </a:extLst>
                </a:gridCol>
              </a:tblGrid>
              <a:tr h="190500">
                <a:tc>
                  <a:txBody>
                    <a:bodyPr/>
                    <a:lstStyle/>
                    <a:p>
                      <a:pPr algn="ctr" fontAlgn="b"/>
                      <a:r>
                        <a:rPr lang="fr-CM" sz="2400" u="none" strike="noStrike" dirty="0" err="1">
                          <a:effectLst/>
                        </a:rPr>
                        <a:t>NumOfProducts</a:t>
                      </a:r>
                      <a:endParaRPr lang="fr-CM"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1</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2</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a:t>
                      </a:r>
                      <a:endParaRPr lang="fr-CM"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9718388"/>
                  </a:ext>
                </a:extLst>
              </a:tr>
              <a:tr h="190500">
                <a:tc>
                  <a:txBody>
                    <a:bodyPr/>
                    <a:lstStyle/>
                    <a:p>
                      <a:pPr algn="ctr" fontAlgn="b"/>
                      <a:r>
                        <a:rPr lang="fr-CM" sz="2400" u="none" strike="noStrike">
                          <a:effectLst/>
                        </a:rPr>
                        <a:t>Churn</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1409</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348</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220</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60</a:t>
                      </a:r>
                      <a:endParaRPr lang="fr-CM"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5690273"/>
                  </a:ext>
                </a:extLst>
              </a:tr>
              <a:tr h="190500">
                <a:tc>
                  <a:txBody>
                    <a:bodyPr/>
                    <a:lstStyle/>
                    <a:p>
                      <a:pPr algn="ctr" fontAlgn="b"/>
                      <a:r>
                        <a:rPr lang="fr-CM" sz="2400" u="none" strike="noStrike">
                          <a:effectLst/>
                        </a:rPr>
                        <a:t>Customer</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3675</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4242</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a:effectLst/>
                        </a:rPr>
                        <a:t>46</a:t>
                      </a:r>
                      <a:endParaRPr lang="fr-CM" sz="2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fr-CM" sz="2400" u="none" strike="noStrike" dirty="0">
                          <a:effectLst/>
                        </a:rPr>
                        <a:t>0</a:t>
                      </a:r>
                      <a:endParaRPr lang="fr-CM"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3569573"/>
                  </a:ext>
                </a:extLst>
              </a:tr>
            </a:tbl>
          </a:graphicData>
        </a:graphic>
      </p:graphicFrame>
      <p:sp>
        <p:nvSpPr>
          <p:cNvPr id="6" name="ZoneTexte 5">
            <a:extLst>
              <a:ext uri="{FF2B5EF4-FFF2-40B4-BE49-F238E27FC236}">
                <a16:creationId xmlns:a16="http://schemas.microsoft.com/office/drawing/2014/main" id="{91FF13D9-6493-4BA3-B49D-6931B85CB3F8}"/>
              </a:ext>
            </a:extLst>
          </p:cNvPr>
          <p:cNvSpPr txBox="1"/>
          <p:nvPr/>
        </p:nvSpPr>
        <p:spPr>
          <a:xfrm>
            <a:off x="5638800" y="800100"/>
            <a:ext cx="7924800" cy="630942"/>
          </a:xfrm>
          <a:prstGeom prst="rect">
            <a:avLst/>
          </a:prstGeom>
          <a:noFill/>
        </p:spPr>
        <p:txBody>
          <a:bodyPr wrap="square" rtlCol="0">
            <a:spAutoFit/>
          </a:bodyPr>
          <a:lstStyle/>
          <a:p>
            <a:r>
              <a:rPr lang="fr-CM" sz="3500" b="1" u="sng" dirty="0">
                <a:latin typeface="Times New Roman" panose="02020603050405020304" pitchFamily="18" charset="0"/>
                <a:cs typeface="Times New Roman" panose="02020603050405020304" pitchFamily="18" charset="0"/>
              </a:rPr>
              <a:t>NUMBEROFPRODUCTS VS EXITED</a:t>
            </a:r>
          </a:p>
        </p:txBody>
      </p:sp>
    </p:spTree>
    <p:extLst>
      <p:ext uri="{BB962C8B-B14F-4D97-AF65-F5344CB8AC3E}">
        <p14:creationId xmlns:p14="http://schemas.microsoft.com/office/powerpoint/2010/main" val="253420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6C7ED"/>
        </a:solidFill>
        <a:effectLst/>
      </p:bgPr>
    </p:bg>
    <p:spTree>
      <p:nvGrpSpPr>
        <p:cNvPr id="1" name=""/>
        <p:cNvGrpSpPr/>
        <p:nvPr/>
      </p:nvGrpSpPr>
      <p:grpSpPr>
        <a:xfrm>
          <a:off x="0" y="0"/>
          <a:ext cx="0" cy="0"/>
          <a:chOff x="0" y="0"/>
          <a:chExt cx="0" cy="0"/>
        </a:xfrm>
      </p:grpSpPr>
      <p:sp>
        <p:nvSpPr>
          <p:cNvPr id="2" name="AutoShape 2"/>
          <p:cNvSpPr/>
          <p:nvPr/>
        </p:nvSpPr>
        <p:spPr>
          <a:xfrm>
            <a:off x="12116467" y="1892869"/>
            <a:ext cx="5331993" cy="3867095"/>
          </a:xfrm>
          <a:prstGeom prst="rect">
            <a:avLst/>
          </a:prstGeom>
          <a:solidFill>
            <a:srgbClr val="FFFFFF"/>
          </a:solidFill>
        </p:spPr>
      </p:sp>
      <p:sp>
        <p:nvSpPr>
          <p:cNvPr id="3" name="AutoShape 3"/>
          <p:cNvSpPr/>
          <p:nvPr/>
        </p:nvSpPr>
        <p:spPr>
          <a:xfrm>
            <a:off x="6438879" y="1892869"/>
            <a:ext cx="5331993" cy="3867095"/>
          </a:xfrm>
          <a:prstGeom prst="rect">
            <a:avLst/>
          </a:prstGeom>
          <a:solidFill>
            <a:srgbClr val="FFFFFF"/>
          </a:solidFill>
        </p:spPr>
      </p:sp>
      <p:sp>
        <p:nvSpPr>
          <p:cNvPr id="4" name="AutoShape 4"/>
          <p:cNvSpPr/>
          <p:nvPr/>
        </p:nvSpPr>
        <p:spPr>
          <a:xfrm>
            <a:off x="727424" y="1892869"/>
            <a:ext cx="5331993" cy="3867095"/>
          </a:xfrm>
          <a:prstGeom prst="rect">
            <a:avLst/>
          </a:prstGeom>
          <a:solidFill>
            <a:srgbClr val="FFFFFF"/>
          </a:solidFill>
        </p:spPr>
      </p:sp>
      <p:sp>
        <p:nvSpPr>
          <p:cNvPr id="5" name="AutoShape 5"/>
          <p:cNvSpPr/>
          <p:nvPr/>
        </p:nvSpPr>
        <p:spPr>
          <a:xfrm>
            <a:off x="12190482" y="5964422"/>
            <a:ext cx="5331993" cy="3867095"/>
          </a:xfrm>
          <a:prstGeom prst="rect">
            <a:avLst/>
          </a:prstGeom>
          <a:solidFill>
            <a:srgbClr val="FFFFFF"/>
          </a:solidFill>
        </p:spPr>
      </p:sp>
      <p:sp>
        <p:nvSpPr>
          <p:cNvPr id="7" name="AutoShape 7"/>
          <p:cNvSpPr/>
          <p:nvPr/>
        </p:nvSpPr>
        <p:spPr>
          <a:xfrm>
            <a:off x="727424" y="6018697"/>
            <a:ext cx="5331993" cy="3867095"/>
          </a:xfrm>
          <a:prstGeom prst="rect">
            <a:avLst/>
          </a:prstGeom>
          <a:solidFill>
            <a:srgbClr val="FFFFFF"/>
          </a:solidFill>
        </p:spPr>
      </p:sp>
      <p:grpSp>
        <p:nvGrpSpPr>
          <p:cNvPr id="8" name="Group 8"/>
          <p:cNvGrpSpPr/>
          <p:nvPr/>
        </p:nvGrpSpPr>
        <p:grpSpPr>
          <a:xfrm rot="-10800000">
            <a:off x="-13338" y="-1379638"/>
            <a:ext cx="11784210" cy="3013773"/>
            <a:chOff x="0" y="0"/>
            <a:chExt cx="21005545" cy="5372100"/>
          </a:xfrm>
        </p:grpSpPr>
        <p:sp>
          <p:nvSpPr>
            <p:cNvPr id="9" name="Freeform 9"/>
            <p:cNvSpPr/>
            <p:nvPr/>
          </p:nvSpPr>
          <p:spPr>
            <a:xfrm>
              <a:off x="0" y="0"/>
              <a:ext cx="21005546" cy="5372100"/>
            </a:xfrm>
            <a:custGeom>
              <a:avLst/>
              <a:gdLst/>
              <a:ahLst/>
              <a:cxnLst/>
              <a:rect l="l" t="t" r="r" b="b"/>
              <a:pathLst>
                <a:path w="21005546" h="5372100">
                  <a:moveTo>
                    <a:pt x="19454875" y="0"/>
                  </a:moveTo>
                  <a:lnTo>
                    <a:pt x="1550670" y="0"/>
                  </a:lnTo>
                  <a:lnTo>
                    <a:pt x="0" y="2686050"/>
                  </a:lnTo>
                  <a:lnTo>
                    <a:pt x="1550670" y="5372100"/>
                  </a:lnTo>
                  <a:lnTo>
                    <a:pt x="19454875" y="5372100"/>
                  </a:lnTo>
                  <a:lnTo>
                    <a:pt x="21005546" y="2686050"/>
                  </a:lnTo>
                  <a:lnTo>
                    <a:pt x="19454875" y="0"/>
                  </a:lnTo>
                  <a:close/>
                </a:path>
              </a:pathLst>
            </a:custGeom>
            <a:solidFill>
              <a:srgbClr val="A066CB"/>
            </a:solidFill>
          </p:spPr>
        </p:sp>
      </p:grpSp>
      <p:sp>
        <p:nvSpPr>
          <p:cNvPr id="10" name="AutoShape 10"/>
          <p:cNvSpPr/>
          <p:nvPr/>
        </p:nvSpPr>
        <p:spPr>
          <a:xfrm>
            <a:off x="0" y="0"/>
            <a:ext cx="18288000" cy="184729"/>
          </a:xfrm>
          <a:prstGeom prst="rect">
            <a:avLst/>
          </a:prstGeom>
          <a:solidFill>
            <a:srgbClr val="1836B2"/>
          </a:solidFill>
        </p:spPr>
      </p:sp>
      <p:sp>
        <p:nvSpPr>
          <p:cNvPr id="11" name="TextBox 11"/>
          <p:cNvSpPr txBox="1"/>
          <p:nvPr/>
        </p:nvSpPr>
        <p:spPr>
          <a:xfrm>
            <a:off x="718459" y="492148"/>
            <a:ext cx="10363200" cy="674480"/>
          </a:xfrm>
          <a:prstGeom prst="rect">
            <a:avLst/>
          </a:prstGeom>
        </p:spPr>
        <p:txBody>
          <a:bodyPr wrap="square" lIns="0" tIns="0" rIns="0" bIns="0" rtlCol="0" anchor="t">
            <a:spAutoFit/>
          </a:bodyPr>
          <a:lstStyle/>
          <a:p>
            <a:pPr marL="0" lvl="0" indent="0" algn="l">
              <a:lnSpc>
                <a:spcPts val="5599"/>
              </a:lnSpc>
              <a:spcBef>
                <a:spcPct val="0"/>
              </a:spcBef>
            </a:pPr>
            <a:r>
              <a:rPr lang="en-US" sz="3999" b="1" u="none" dirty="0">
                <a:solidFill>
                  <a:srgbClr val="FFFFFF"/>
                </a:solidFill>
                <a:latin typeface="Fira Sans Medium"/>
                <a:ea typeface="Fira Sans Medium"/>
                <a:cs typeface="Fira Sans Medium"/>
                <a:sym typeface="Fira Sans Medium"/>
              </a:rPr>
              <a:t>Un petit résumé </a:t>
            </a:r>
            <a:r>
              <a:rPr lang="en-US" sz="3999" b="1" u="none" dirty="0" err="1">
                <a:solidFill>
                  <a:srgbClr val="FFFFFF"/>
                </a:solidFill>
                <a:latin typeface="Fira Sans Medium"/>
                <a:ea typeface="Fira Sans Medium"/>
                <a:cs typeface="Fira Sans Medium"/>
                <a:sym typeface="Fira Sans Medium"/>
              </a:rPr>
              <a:t>ferait</a:t>
            </a:r>
            <a:r>
              <a:rPr lang="en-US" sz="3999" b="1" u="none" dirty="0">
                <a:solidFill>
                  <a:srgbClr val="FFFFFF"/>
                </a:solidFill>
                <a:latin typeface="Fira Sans Medium"/>
                <a:ea typeface="Fira Sans Medium"/>
                <a:cs typeface="Fira Sans Medium"/>
                <a:sym typeface="Fira Sans Medium"/>
              </a:rPr>
              <a:t> beaucoup de bien …</a:t>
            </a:r>
          </a:p>
        </p:txBody>
      </p:sp>
      <p:grpSp>
        <p:nvGrpSpPr>
          <p:cNvPr id="12" name="Group 12"/>
          <p:cNvGrpSpPr/>
          <p:nvPr/>
        </p:nvGrpSpPr>
        <p:grpSpPr>
          <a:xfrm>
            <a:off x="1346460" y="2271786"/>
            <a:ext cx="4261270" cy="2174409"/>
            <a:chOff x="0" y="-9525"/>
            <a:chExt cx="5681694" cy="2899211"/>
          </a:xfrm>
        </p:grpSpPr>
        <p:sp>
          <p:nvSpPr>
            <p:cNvPr id="13" name="TextBox 13"/>
            <p:cNvSpPr txBox="1"/>
            <p:nvPr/>
          </p:nvSpPr>
          <p:spPr>
            <a:xfrm>
              <a:off x="0" y="777656"/>
              <a:ext cx="5681694" cy="2112030"/>
            </a:xfrm>
            <a:prstGeom prst="rect">
              <a:avLst/>
            </a:prstGeom>
          </p:spPr>
          <p:txBody>
            <a:bodyPr lIns="0" tIns="0" rIns="0" bIns="0" rtlCol="0" anchor="t">
              <a:spAutoFit/>
            </a:bodyPr>
            <a:lstStyle/>
            <a:p>
              <a:pPr marL="0" lvl="0" indent="0" algn="l">
                <a:lnSpc>
                  <a:spcPts val="2520"/>
                </a:lnSpc>
                <a:spcBef>
                  <a:spcPct val="0"/>
                </a:spcBef>
              </a:pPr>
              <a:r>
                <a:rPr lang="en-US" spc="9" dirty="0">
                  <a:solidFill>
                    <a:srgbClr val="000000"/>
                  </a:solidFill>
                  <a:latin typeface="Fira Sans Light"/>
                  <a:ea typeface="Fira Sans Light"/>
                  <a:cs typeface="Fira Sans Light"/>
                  <a:sym typeface="Fira Sans Light"/>
                </a:rPr>
                <a:t>Nous </a:t>
              </a:r>
              <a:r>
                <a:rPr lang="en-US" spc="9" dirty="0" err="1">
                  <a:solidFill>
                    <a:srgbClr val="000000"/>
                  </a:solidFill>
                  <a:latin typeface="Fira Sans Light"/>
                  <a:ea typeface="Fira Sans Light"/>
                  <a:cs typeface="Fira Sans Light"/>
                  <a:sym typeface="Fira Sans Light"/>
                </a:rPr>
                <a:t>retenons</a:t>
              </a:r>
              <a:r>
                <a:rPr lang="en-US" spc="9" dirty="0">
                  <a:solidFill>
                    <a:srgbClr val="000000"/>
                  </a:solidFill>
                  <a:latin typeface="Fira Sans Light"/>
                  <a:ea typeface="Fira Sans Light"/>
                  <a:cs typeface="Fira Sans Light"/>
                  <a:sym typeface="Fira Sans Light"/>
                </a:rPr>
                <a:t> que le score </a:t>
              </a:r>
              <a:r>
                <a:rPr lang="en-US" spc="9" dirty="0" err="1">
                  <a:solidFill>
                    <a:srgbClr val="000000"/>
                  </a:solidFill>
                  <a:latin typeface="Fira Sans Light"/>
                  <a:ea typeface="Fira Sans Light"/>
                  <a:cs typeface="Fira Sans Light"/>
                  <a:sym typeface="Fira Sans Light"/>
                </a:rPr>
                <a:t>est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facteur</a:t>
              </a:r>
              <a:r>
                <a:rPr lang="en-US" spc="9" dirty="0">
                  <a:solidFill>
                    <a:srgbClr val="000000"/>
                  </a:solidFill>
                  <a:latin typeface="Fira Sans Light"/>
                  <a:ea typeface="Fira Sans Light"/>
                  <a:cs typeface="Fira Sans Light"/>
                  <a:sym typeface="Fira Sans Light"/>
                </a:rPr>
                <a:t> determinant pour le churn d’un </a:t>
              </a:r>
              <a:r>
                <a:rPr lang="en-US" spc="9" dirty="0" err="1">
                  <a:solidFill>
                    <a:srgbClr val="000000"/>
                  </a:solidFill>
                  <a:latin typeface="Fira Sans Light"/>
                  <a:ea typeface="Fira Sans Light"/>
                  <a:cs typeface="Fira Sans Light"/>
                  <a:sym typeface="Fira Sans Light"/>
                </a:rPr>
                <a:t>individu</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En</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effet</a:t>
              </a:r>
              <a:r>
                <a:rPr lang="en-US" spc="9" dirty="0">
                  <a:solidFill>
                    <a:srgbClr val="000000"/>
                  </a:solidFill>
                  <a:latin typeface="Fira Sans Light"/>
                  <a:ea typeface="Fira Sans Light"/>
                  <a:cs typeface="Fira Sans Light"/>
                  <a:sym typeface="Fira Sans Light"/>
                </a:rPr>
                <a:t>,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avec un score </a:t>
              </a:r>
              <a:r>
                <a:rPr lang="en-US" spc="9" dirty="0" err="1">
                  <a:solidFill>
                    <a:srgbClr val="000000"/>
                  </a:solidFill>
                  <a:latin typeface="Fira Sans Light"/>
                  <a:ea typeface="Fira Sans Light"/>
                  <a:cs typeface="Fira Sans Light"/>
                  <a:sym typeface="Fira Sans Light"/>
                </a:rPr>
                <a:t>élevé</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quittent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moins</a:t>
              </a:r>
              <a:r>
                <a:rPr lang="en-US" spc="9" dirty="0">
                  <a:solidFill>
                    <a:srgbClr val="000000"/>
                  </a:solidFill>
                  <a:latin typeface="Fira Sans Light"/>
                  <a:ea typeface="Fira Sans Light"/>
                  <a:cs typeface="Fira Sans Light"/>
                  <a:sym typeface="Fira Sans Light"/>
                </a:rPr>
                <a:t> la </a:t>
              </a:r>
              <a:r>
                <a:rPr lang="en-US" spc="9" dirty="0" err="1">
                  <a:solidFill>
                    <a:srgbClr val="000000"/>
                  </a:solidFill>
                  <a:latin typeface="Fira Sans Light"/>
                  <a:ea typeface="Fira Sans Light"/>
                  <a:cs typeface="Fira Sans Light"/>
                  <a:sym typeface="Fira Sans Light"/>
                </a:rPr>
                <a:t>banque</a:t>
              </a:r>
              <a:r>
                <a:rPr lang="en-US" spc="9" dirty="0">
                  <a:solidFill>
                    <a:srgbClr val="000000"/>
                  </a:solidFill>
                  <a:latin typeface="Fira Sans Light"/>
                  <a:ea typeface="Fira Sans Light"/>
                  <a:cs typeface="Fira Sans Light"/>
                  <a:sym typeface="Fira Sans Light"/>
                </a:rPr>
                <a:t> que </a:t>
              </a:r>
              <a:r>
                <a:rPr lang="en-US" spc="9" dirty="0" err="1">
                  <a:solidFill>
                    <a:srgbClr val="000000"/>
                  </a:solidFill>
                  <a:latin typeface="Fira Sans Light"/>
                  <a:ea typeface="Fira Sans Light"/>
                  <a:cs typeface="Fira Sans Light"/>
                  <a:sym typeface="Fira Sans Light"/>
                </a:rPr>
                <a:t>ceux</a:t>
              </a:r>
              <a:r>
                <a:rPr lang="en-US" spc="9" dirty="0">
                  <a:solidFill>
                    <a:srgbClr val="000000"/>
                  </a:solidFill>
                  <a:latin typeface="Fira Sans Light"/>
                  <a:ea typeface="Fira Sans Light"/>
                  <a:cs typeface="Fira Sans Light"/>
                  <a:sym typeface="Fira Sans Light"/>
                </a:rPr>
                <a:t> avec un score plus bas. </a:t>
              </a:r>
              <a:endParaRPr lang="en-US" sz="1800" u="none" spc="9" dirty="0">
                <a:solidFill>
                  <a:srgbClr val="000000"/>
                </a:solidFill>
                <a:latin typeface="Fira Sans Light"/>
                <a:ea typeface="Fira Sans Light"/>
                <a:cs typeface="Fira Sans Light"/>
                <a:sym typeface="Fira Sans Light"/>
              </a:endParaRPr>
            </a:p>
          </p:txBody>
        </p:sp>
        <p:sp>
          <p:nvSpPr>
            <p:cNvPr id="14" name="TextBox 14"/>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Credit</a:t>
              </a:r>
              <a:r>
                <a:rPr lang="fr-CM" sz="2600" b="1" spc="78" dirty="0">
                  <a:solidFill>
                    <a:srgbClr val="000000"/>
                  </a:solidFill>
                  <a:latin typeface="Fira Sans Semi-Bold"/>
                  <a:ea typeface="Fira Sans Semi-Bold"/>
                  <a:cs typeface="Fira Sans Semi-Bold"/>
                  <a:sym typeface="Fira Sans Semi-Bold"/>
                </a:rPr>
                <a:t>Score</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18" name="Group 18"/>
          <p:cNvGrpSpPr/>
          <p:nvPr/>
        </p:nvGrpSpPr>
        <p:grpSpPr>
          <a:xfrm>
            <a:off x="1143000" y="6380161"/>
            <a:ext cx="4447797" cy="2881626"/>
            <a:chOff x="-296213" y="-9525"/>
            <a:chExt cx="5977907" cy="3842174"/>
          </a:xfrm>
        </p:grpSpPr>
        <p:sp>
          <p:nvSpPr>
            <p:cNvPr id="19" name="TextBox 19"/>
            <p:cNvSpPr txBox="1"/>
            <p:nvPr/>
          </p:nvSpPr>
          <p:spPr>
            <a:xfrm>
              <a:off x="-296213" y="865678"/>
              <a:ext cx="5681694" cy="2966971"/>
            </a:xfrm>
            <a:prstGeom prst="rect">
              <a:avLst/>
            </a:prstGeom>
          </p:spPr>
          <p:txBody>
            <a:bodyPr lIns="0" tIns="0" rIns="0" bIns="0" rtlCol="0" anchor="t">
              <a:spAutoFit/>
            </a:bodyPr>
            <a:lstStyle/>
            <a:p>
              <a:pPr marL="194310" lvl="1" algn="l">
                <a:lnSpc>
                  <a:spcPts val="2520"/>
                </a:lnSpc>
              </a:pPr>
              <a:r>
                <a:rPr lang="en-US" spc="9" dirty="0">
                  <a:solidFill>
                    <a:srgbClr val="000000"/>
                  </a:solidFill>
                  <a:latin typeface="Fira Sans Light"/>
                  <a:ea typeface="Fira Sans Light"/>
                  <a:cs typeface="Fira Sans Light"/>
                  <a:sym typeface="Fira Sans Light"/>
                </a:rPr>
                <a:t>Le </a:t>
              </a:r>
              <a:r>
                <a:rPr lang="en-US" spc="9" dirty="0" err="1">
                  <a:solidFill>
                    <a:srgbClr val="000000"/>
                  </a:solidFill>
                  <a:latin typeface="Fira Sans Light"/>
                  <a:ea typeface="Fira Sans Light"/>
                  <a:cs typeface="Fira Sans Light"/>
                  <a:sym typeface="Fira Sans Light"/>
                </a:rPr>
                <a:t>solde</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bancaire</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est</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lié</a:t>
              </a:r>
              <a:r>
                <a:rPr lang="en-US" spc="9" dirty="0">
                  <a:solidFill>
                    <a:srgbClr val="000000"/>
                  </a:solidFill>
                  <a:latin typeface="Fira Sans Light"/>
                  <a:ea typeface="Fira Sans Light"/>
                  <a:cs typeface="Fira Sans Light"/>
                  <a:sym typeface="Fira Sans Light"/>
                </a:rPr>
                <a:t> au churn des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car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avec des </a:t>
              </a:r>
              <a:r>
                <a:rPr lang="en-US" spc="9" dirty="0" err="1">
                  <a:solidFill>
                    <a:srgbClr val="000000"/>
                  </a:solidFill>
                  <a:latin typeface="Fira Sans Light"/>
                  <a:ea typeface="Fira Sans Light"/>
                  <a:cs typeface="Fira Sans Light"/>
                  <a:sym typeface="Fira Sans Light"/>
                </a:rPr>
                <a:t>soldes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élevés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ont</a:t>
              </a:r>
              <a:r>
                <a:rPr lang="en-US" spc="9" dirty="0">
                  <a:solidFill>
                    <a:srgbClr val="000000"/>
                  </a:solidFill>
                  <a:latin typeface="Fira Sans Light"/>
                  <a:ea typeface="Fira Sans Light"/>
                  <a:cs typeface="Fira Sans Light"/>
                  <a:sym typeface="Fira Sans Light"/>
                </a:rPr>
                <a:t> plus tendance à quitter la </a:t>
              </a:r>
              <a:r>
                <a:rPr lang="en-US" spc="9" dirty="0" err="1">
                  <a:solidFill>
                    <a:srgbClr val="000000"/>
                  </a:solidFill>
                  <a:latin typeface="Fira Sans Light"/>
                  <a:ea typeface="Fira Sans Light"/>
                  <a:cs typeface="Fira Sans Light"/>
                  <a:sym typeface="Fira Sans Light"/>
                </a:rPr>
                <a:t>banque</a:t>
              </a:r>
              <a:r>
                <a:rPr lang="en-US" spc="9" dirty="0">
                  <a:solidFill>
                    <a:srgbClr val="000000"/>
                  </a:solidFill>
                  <a:latin typeface="Fira Sans Light"/>
                  <a:ea typeface="Fira Sans Light"/>
                  <a:cs typeface="Fira Sans Light"/>
                  <a:sym typeface="Fira Sans Light"/>
                </a:rPr>
                <a:t>.</a:t>
              </a:r>
              <a:endParaRPr lang="en-US" sz="1800" u="none" spc="9" dirty="0">
                <a:solidFill>
                  <a:srgbClr val="000000"/>
                </a:solidFill>
                <a:latin typeface="Fira Sans Light"/>
                <a:ea typeface="Fira Sans Light"/>
                <a:cs typeface="Fira Sans Light"/>
                <a:sym typeface="Fira Sans Light"/>
              </a:endParaRPr>
            </a:p>
          </p:txBody>
        </p:sp>
        <p:sp>
          <p:nvSpPr>
            <p:cNvPr id="20" name="TextBox 20"/>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u="none" spc="78" dirty="0">
                  <a:solidFill>
                    <a:srgbClr val="000000"/>
                  </a:solidFill>
                  <a:latin typeface="Fira Sans Semi-Bold"/>
                  <a:ea typeface="Fira Sans Semi-Bold"/>
                  <a:cs typeface="Fira Sans Semi-Bold"/>
                  <a:sym typeface="Fira Sans Semi-Bold"/>
                </a:rPr>
                <a:t>Balance</a:t>
              </a:r>
            </a:p>
          </p:txBody>
        </p:sp>
      </p:grpSp>
      <p:grpSp>
        <p:nvGrpSpPr>
          <p:cNvPr id="21" name="Group 21"/>
          <p:cNvGrpSpPr/>
          <p:nvPr/>
        </p:nvGrpSpPr>
        <p:grpSpPr>
          <a:xfrm>
            <a:off x="6734788" y="2272805"/>
            <a:ext cx="4500722" cy="2175343"/>
            <a:chOff x="-319269" y="-9525"/>
            <a:chExt cx="6000963" cy="2900461"/>
          </a:xfrm>
        </p:grpSpPr>
        <p:sp>
          <p:nvSpPr>
            <p:cNvPr id="22" name="TextBox 22"/>
            <p:cNvSpPr txBox="1"/>
            <p:nvPr/>
          </p:nvSpPr>
          <p:spPr>
            <a:xfrm>
              <a:off x="-319269" y="778903"/>
              <a:ext cx="5681694" cy="2112033"/>
            </a:xfrm>
            <a:prstGeom prst="rect">
              <a:avLst/>
            </a:prstGeom>
          </p:spPr>
          <p:txBody>
            <a:bodyPr lIns="0" tIns="0" rIns="0" bIns="0" rtlCol="0" anchor="t">
              <a:spAutoFit/>
            </a:bodyPr>
            <a:lstStyle/>
            <a:p>
              <a:pPr marL="194310" lvl="1" algn="l">
                <a:lnSpc>
                  <a:spcPts val="2520"/>
                </a:lnSpc>
              </a:pPr>
              <a:r>
                <a:rPr lang="en-US" spc="9" dirty="0">
                  <a:solidFill>
                    <a:srgbClr val="000000"/>
                  </a:solidFill>
                  <a:latin typeface="Fira Sans Light"/>
                  <a:ea typeface="Fira Sans Light"/>
                  <a:cs typeface="Fira Sans Light"/>
                  <a:sym typeface="Fira Sans Light"/>
                </a:rPr>
                <a:t>Le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de </a:t>
              </a:r>
              <a:r>
                <a:rPr lang="en-US" spc="9" dirty="0" err="1">
                  <a:solidFill>
                    <a:srgbClr val="000000"/>
                  </a:solidFill>
                  <a:latin typeface="Fira Sans Light"/>
                  <a:ea typeface="Fira Sans Light"/>
                  <a:cs typeface="Fira Sans Light"/>
                  <a:sym typeface="Fira Sans Light"/>
                </a:rPr>
                <a:t>produits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n’est</a:t>
              </a:r>
              <a:r>
                <a:rPr lang="en-US" spc="9" dirty="0">
                  <a:solidFill>
                    <a:srgbClr val="000000"/>
                  </a:solidFill>
                  <a:latin typeface="Fira Sans Light"/>
                  <a:ea typeface="Fira Sans Light"/>
                  <a:cs typeface="Fira Sans Light"/>
                  <a:sym typeface="Fira Sans Light"/>
                </a:rPr>
                <a:t> pas un </a:t>
              </a:r>
              <a:r>
                <a:rPr lang="en-US" spc="9" dirty="0" err="1">
                  <a:solidFill>
                    <a:srgbClr val="000000"/>
                  </a:solidFill>
                  <a:latin typeface="Fira Sans Light"/>
                  <a:ea typeface="Fira Sans Light"/>
                  <a:cs typeface="Fira Sans Light"/>
                  <a:sym typeface="Fira Sans Light"/>
                </a:rPr>
                <a:t>élément</a:t>
              </a:r>
              <a:r>
                <a:rPr lang="en-US" spc="9" dirty="0">
                  <a:solidFill>
                    <a:srgbClr val="000000"/>
                  </a:solidFill>
                  <a:latin typeface="Fira Sans Light"/>
                  <a:ea typeface="Fira Sans Light"/>
                  <a:cs typeface="Fira Sans Light"/>
                  <a:sym typeface="Fira Sans Light"/>
                </a:rPr>
                <a:t> à </a:t>
              </a:r>
              <a:r>
                <a:rPr lang="en-US" spc="9" dirty="0" err="1">
                  <a:solidFill>
                    <a:srgbClr val="000000"/>
                  </a:solidFill>
                  <a:latin typeface="Fira Sans Light"/>
                  <a:ea typeface="Fira Sans Light"/>
                  <a:cs typeface="Fira Sans Light"/>
                  <a:sym typeface="Fira Sans Light"/>
                </a:rPr>
                <a:t>négliger</a:t>
              </a:r>
              <a:r>
                <a:rPr lang="en-US" spc="9" dirty="0">
                  <a:solidFill>
                    <a:srgbClr val="000000"/>
                  </a:solidFill>
                  <a:latin typeface="Fira Sans Light"/>
                  <a:ea typeface="Fira Sans Light"/>
                  <a:cs typeface="Fira Sans Light"/>
                  <a:sym typeface="Fira Sans Light"/>
                </a:rPr>
                <a:t>. Du point de </a:t>
              </a:r>
              <a:r>
                <a:rPr lang="en-US" spc="9" dirty="0" err="1">
                  <a:solidFill>
                    <a:srgbClr val="000000"/>
                  </a:solidFill>
                  <a:latin typeface="Fira Sans Light"/>
                  <a:ea typeface="Fira Sans Light"/>
                  <a:cs typeface="Fira Sans Light"/>
                  <a:sym typeface="Fira Sans Light"/>
                </a:rPr>
                <a:t>vue</a:t>
              </a:r>
              <a:r>
                <a:rPr lang="en-US" spc="9" dirty="0">
                  <a:solidFill>
                    <a:srgbClr val="000000"/>
                  </a:solidFill>
                  <a:latin typeface="Fira Sans Light"/>
                  <a:ea typeface="Fira Sans Light"/>
                  <a:cs typeface="Fira Sans Light"/>
                  <a:sym typeface="Fira Sans Light"/>
                </a:rPr>
                <a:t> du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de </a:t>
              </a:r>
              <a:r>
                <a:rPr lang="en-US" spc="9" dirty="0" err="1">
                  <a:solidFill>
                    <a:srgbClr val="000000"/>
                  </a:solidFill>
                  <a:latin typeface="Fira Sans Light"/>
                  <a:ea typeface="Fira Sans Light"/>
                  <a:cs typeface="Fira Sans Light"/>
                  <a:sym typeface="Fira Sans Light"/>
                </a:rPr>
                <a:t>produits</a:t>
              </a:r>
              <a:r>
                <a:rPr lang="en-US" spc="9" dirty="0">
                  <a:solidFill>
                    <a:srgbClr val="000000"/>
                  </a:solidFill>
                  <a:latin typeface="Fira Sans Light"/>
                  <a:ea typeface="Fira Sans Light"/>
                  <a:cs typeface="Fira Sans Light"/>
                  <a:sym typeface="Fira Sans Light"/>
                </a:rPr>
                <a:t>, on observe un </a:t>
              </a:r>
              <a:r>
                <a:rPr lang="en-US" spc="9" dirty="0" err="1">
                  <a:solidFill>
                    <a:srgbClr val="000000"/>
                  </a:solidFill>
                  <a:latin typeface="Fira Sans Light"/>
                  <a:ea typeface="Fira Sans Light"/>
                  <a:cs typeface="Fira Sans Light"/>
                  <a:sym typeface="Fira Sans Light"/>
                </a:rPr>
                <a:t>nombre</a:t>
              </a:r>
              <a:r>
                <a:rPr lang="en-US" spc="9" dirty="0">
                  <a:solidFill>
                    <a:srgbClr val="000000"/>
                  </a:solidFill>
                  <a:latin typeface="Fira Sans Light"/>
                  <a:ea typeface="Fira Sans Light"/>
                  <a:cs typeface="Fira Sans Light"/>
                  <a:sym typeface="Fira Sans Light"/>
                </a:rPr>
                <a:t> non </a:t>
              </a:r>
              <a:r>
                <a:rPr lang="en-US" spc="9" dirty="0" err="1">
                  <a:solidFill>
                    <a:srgbClr val="000000"/>
                  </a:solidFill>
                  <a:latin typeface="Fira Sans Light"/>
                  <a:ea typeface="Fira Sans Light"/>
                  <a:cs typeface="Fira Sans Light"/>
                  <a:sym typeface="Fira Sans Light"/>
                </a:rPr>
                <a:t>négligeable</a:t>
              </a:r>
              <a:r>
                <a:rPr lang="en-US" spc="9" dirty="0">
                  <a:solidFill>
                    <a:srgbClr val="000000"/>
                  </a:solidFill>
                  <a:latin typeface="Fira Sans Light"/>
                  <a:ea typeface="Fira Sans Light"/>
                  <a:cs typeface="Fira Sans Light"/>
                  <a:sym typeface="Fira Sans Light"/>
                </a:rPr>
                <a:t> de churn pour les </a:t>
              </a:r>
              <a:r>
                <a:rPr lang="en-US" spc="9" dirty="0" err="1">
                  <a:solidFill>
                    <a:srgbClr val="000000"/>
                  </a:solidFill>
                  <a:latin typeface="Fira Sans Light"/>
                  <a:ea typeface="Fira Sans Light"/>
                  <a:cs typeface="Fira Sans Light"/>
                  <a:sym typeface="Fira Sans Light"/>
                </a:rPr>
                <a:t>individus</a:t>
              </a:r>
              <a:r>
                <a:rPr lang="en-US" spc="9" dirty="0">
                  <a:solidFill>
                    <a:srgbClr val="000000"/>
                  </a:solidFill>
                  <a:latin typeface="Fira Sans Light"/>
                  <a:ea typeface="Fira Sans Light"/>
                  <a:cs typeface="Fira Sans Light"/>
                  <a:sym typeface="Fira Sans Light"/>
                </a:rPr>
                <a:t> </a:t>
              </a:r>
              <a:r>
                <a:rPr lang="en-US" spc="9" dirty="0" err="1">
                  <a:solidFill>
                    <a:srgbClr val="000000"/>
                  </a:solidFill>
                  <a:latin typeface="Fira Sans Light"/>
                  <a:ea typeface="Fira Sans Light"/>
                  <a:cs typeface="Fira Sans Light"/>
                  <a:sym typeface="Fira Sans Light"/>
                </a:rPr>
                <a:t>ayant</a:t>
              </a:r>
              <a:r>
                <a:rPr lang="en-US" spc="9" dirty="0">
                  <a:solidFill>
                    <a:srgbClr val="000000"/>
                  </a:solidFill>
                  <a:latin typeface="Fira Sans Light"/>
                  <a:ea typeface="Fira Sans Light"/>
                  <a:cs typeface="Fira Sans Light"/>
                  <a:sym typeface="Fira Sans Light"/>
                </a:rPr>
                <a:t> 1 </a:t>
              </a:r>
              <a:r>
                <a:rPr lang="en-US" spc="9" dirty="0" err="1">
                  <a:solidFill>
                    <a:srgbClr val="000000"/>
                  </a:solidFill>
                  <a:latin typeface="Fira Sans Light"/>
                  <a:ea typeface="Fira Sans Light"/>
                  <a:cs typeface="Fira Sans Light"/>
                  <a:sym typeface="Fira Sans Light"/>
                </a:rPr>
                <a:t>produit</a:t>
              </a:r>
              <a:r>
                <a:rPr lang="en-US" spc="9" dirty="0">
                  <a:solidFill>
                    <a:srgbClr val="000000"/>
                  </a:solidFill>
                  <a:latin typeface="Fira Sans Light"/>
                  <a:ea typeface="Fira Sans Light"/>
                  <a:cs typeface="Fira Sans Light"/>
                  <a:sym typeface="Fira Sans Light"/>
                </a:rPr>
                <a:t>.</a:t>
              </a:r>
              <a:endParaRPr lang="en-US" sz="1800" u="none" spc="9" dirty="0">
                <a:solidFill>
                  <a:srgbClr val="000000"/>
                </a:solidFill>
                <a:latin typeface="Fira Sans Light"/>
                <a:ea typeface="Fira Sans Light"/>
                <a:cs typeface="Fira Sans Light"/>
                <a:sym typeface="Fira Sans Light"/>
              </a:endParaRPr>
            </a:p>
          </p:txBody>
        </p:sp>
        <p:sp>
          <p:nvSpPr>
            <p:cNvPr id="23" name="TextBox 23"/>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err="1">
                  <a:solidFill>
                    <a:srgbClr val="000000"/>
                  </a:solidFill>
                  <a:latin typeface="Fira Sans Semi-Bold"/>
                  <a:ea typeface="Fira Sans Semi-Bold"/>
                  <a:cs typeface="Fira Sans Semi-Bold"/>
                  <a:sym typeface="Fira Sans Semi-Bold"/>
                </a:rPr>
                <a:t>NumOfProduts</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27" name="Group 27"/>
          <p:cNvGrpSpPr/>
          <p:nvPr/>
        </p:nvGrpSpPr>
        <p:grpSpPr>
          <a:xfrm>
            <a:off x="12496800" y="2272805"/>
            <a:ext cx="4406639" cy="2064322"/>
            <a:chOff x="-193825" y="-9525"/>
            <a:chExt cx="5875519" cy="2752429"/>
          </a:xfrm>
        </p:grpSpPr>
        <p:sp>
          <p:nvSpPr>
            <p:cNvPr id="28" name="TextBox 28"/>
            <p:cNvSpPr txBox="1"/>
            <p:nvPr/>
          </p:nvSpPr>
          <p:spPr>
            <a:xfrm>
              <a:off x="-193825" y="793311"/>
              <a:ext cx="5681694" cy="1949593"/>
            </a:xfrm>
            <a:prstGeom prst="rect">
              <a:avLst/>
            </a:prstGeom>
          </p:spPr>
          <p:txBody>
            <a:bodyPr lIns="0" tIns="0" rIns="0" bIns="0" rtlCol="0" anchor="t">
              <a:spAutoFit/>
            </a:bodyPr>
            <a:lstStyle/>
            <a:p>
              <a:pPr marL="178117" lvl="1" algn="l">
                <a:lnSpc>
                  <a:spcPts val="2310"/>
                </a:lnSpc>
              </a:pPr>
              <a:r>
                <a:rPr lang="en-US" u="none" spc="8" dirty="0" err="1">
                  <a:solidFill>
                    <a:srgbClr val="000000"/>
                  </a:solidFill>
                  <a:latin typeface="Fira Sans Light"/>
                  <a:ea typeface="Fira Sans Light"/>
                  <a:cs typeface="Fira Sans Light"/>
                  <a:sym typeface="Fira Sans Light"/>
                </a:rPr>
                <a:t>L’âge</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lui</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aussi</a:t>
              </a:r>
              <a:r>
                <a:rPr lang="en-US" u="none" spc="8" dirty="0">
                  <a:solidFill>
                    <a:srgbClr val="000000"/>
                  </a:solidFill>
                  <a:latin typeface="Fira Sans Light"/>
                  <a:ea typeface="Fira Sans Light"/>
                  <a:cs typeface="Fira Sans Light"/>
                  <a:sym typeface="Fira Sans Light"/>
                </a:rPr>
                <a:t> </a:t>
              </a:r>
              <a:r>
                <a:rPr lang="en-US" u="none" spc="8" dirty="0" err="1">
                  <a:solidFill>
                    <a:srgbClr val="000000"/>
                  </a:solidFill>
                  <a:latin typeface="Fira Sans Light"/>
                  <a:ea typeface="Fira Sans Light"/>
                  <a:cs typeface="Fira Sans Light"/>
                  <a:sym typeface="Fira Sans Light"/>
                </a:rPr>
                <a:t>est</a:t>
              </a:r>
              <a:r>
                <a:rPr lang="en-US" u="none" spc="8" dirty="0">
                  <a:solidFill>
                    <a:srgbClr val="000000"/>
                  </a:solidFill>
                  <a:latin typeface="Fira Sans Light"/>
                  <a:ea typeface="Fira Sans Light"/>
                  <a:cs typeface="Fira Sans Light"/>
                  <a:sym typeface="Fira Sans Light"/>
                </a:rPr>
                <a:t> un </a:t>
              </a:r>
              <a:r>
                <a:rPr lang="en-US" u="none" spc="8" dirty="0" err="1">
                  <a:solidFill>
                    <a:srgbClr val="000000"/>
                  </a:solidFill>
                  <a:latin typeface="Fira Sans Light"/>
                  <a:ea typeface="Fira Sans Light"/>
                  <a:cs typeface="Fira Sans Light"/>
                  <a:sym typeface="Fira Sans Light"/>
                </a:rPr>
                <a:t>facteur</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déterminant</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très</a:t>
              </a:r>
              <a:r>
                <a:rPr lang="en-US" spc="8" dirty="0">
                  <a:solidFill>
                    <a:srgbClr val="000000"/>
                  </a:solidFill>
                  <a:latin typeface="Fira Sans Light"/>
                  <a:ea typeface="Fira Sans Light"/>
                  <a:cs typeface="Fira Sans Light"/>
                  <a:sym typeface="Fira Sans Light"/>
                </a:rPr>
                <a:t> fort pour le churn dans la </a:t>
              </a:r>
              <a:r>
                <a:rPr lang="en-US" spc="8" dirty="0" err="1">
                  <a:solidFill>
                    <a:srgbClr val="000000"/>
                  </a:solidFill>
                  <a:latin typeface="Fira Sans Light"/>
                  <a:ea typeface="Fira Sans Light"/>
                  <a:cs typeface="Fira Sans Light"/>
                  <a:sym typeface="Fira Sans Light"/>
                </a:rPr>
                <a:t>mesure</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où</a:t>
              </a:r>
              <a:r>
                <a:rPr lang="en-US" spc="8" dirty="0">
                  <a:solidFill>
                    <a:srgbClr val="000000"/>
                  </a:solidFill>
                  <a:latin typeface="Fira Sans Light"/>
                  <a:ea typeface="Fira Sans Light"/>
                  <a:cs typeface="Fira Sans Light"/>
                  <a:sym typeface="Fira Sans Light"/>
                </a:rPr>
                <a:t> les </a:t>
              </a:r>
              <a:r>
                <a:rPr lang="en-US" spc="8" dirty="0" err="1">
                  <a:solidFill>
                    <a:srgbClr val="000000"/>
                  </a:solidFill>
                  <a:latin typeface="Fira Sans Light"/>
                  <a:ea typeface="Fira Sans Light"/>
                  <a:cs typeface="Fira Sans Light"/>
                  <a:sym typeface="Fira Sans Light"/>
                </a:rPr>
                <a:t>vieux</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individus</a:t>
              </a:r>
              <a:r>
                <a:rPr lang="en-US" spc="8" dirty="0">
                  <a:solidFill>
                    <a:srgbClr val="000000"/>
                  </a:solidFill>
                  <a:latin typeface="Fira Sans Light"/>
                  <a:ea typeface="Fira Sans Light"/>
                  <a:cs typeface="Fira Sans Light"/>
                  <a:sym typeface="Fira Sans Light"/>
                </a:rPr>
                <a:t> </a:t>
              </a:r>
              <a:r>
                <a:rPr lang="en-US" spc="8" dirty="0" err="1">
                  <a:solidFill>
                    <a:srgbClr val="000000"/>
                  </a:solidFill>
                  <a:latin typeface="Fira Sans Light"/>
                  <a:ea typeface="Fira Sans Light"/>
                  <a:cs typeface="Fira Sans Light"/>
                  <a:sym typeface="Fira Sans Light"/>
                </a:rPr>
                <a:t>ont</a:t>
              </a:r>
              <a:r>
                <a:rPr lang="en-US" spc="8" dirty="0">
                  <a:solidFill>
                    <a:srgbClr val="000000"/>
                  </a:solidFill>
                  <a:latin typeface="Fira Sans Light"/>
                  <a:ea typeface="Fira Sans Light"/>
                  <a:cs typeface="Fira Sans Light"/>
                  <a:sym typeface="Fira Sans Light"/>
                </a:rPr>
                <a:t> plus tendance à quitter la </a:t>
              </a:r>
              <a:r>
                <a:rPr lang="en-US" spc="8" dirty="0" err="1">
                  <a:solidFill>
                    <a:srgbClr val="000000"/>
                  </a:solidFill>
                  <a:latin typeface="Fira Sans Light"/>
                  <a:ea typeface="Fira Sans Light"/>
                  <a:cs typeface="Fira Sans Light"/>
                  <a:sym typeface="Fira Sans Light"/>
                </a:rPr>
                <a:t>banque</a:t>
              </a:r>
              <a:r>
                <a:rPr lang="en-US" spc="8" dirty="0">
                  <a:solidFill>
                    <a:srgbClr val="000000"/>
                  </a:solidFill>
                  <a:latin typeface="Fira Sans Light"/>
                  <a:ea typeface="Fira Sans Light"/>
                  <a:cs typeface="Fira Sans Light"/>
                  <a:sym typeface="Fira Sans Light"/>
                </a:rPr>
                <a:t> plus que les </a:t>
              </a:r>
              <a:r>
                <a:rPr lang="en-US" spc="8" dirty="0" err="1">
                  <a:solidFill>
                    <a:srgbClr val="000000"/>
                  </a:solidFill>
                  <a:latin typeface="Fira Sans Light"/>
                  <a:ea typeface="Fira Sans Light"/>
                  <a:cs typeface="Fira Sans Light"/>
                  <a:sym typeface="Fira Sans Light"/>
                </a:rPr>
                <a:t>jeunes</a:t>
              </a:r>
              <a:r>
                <a:rPr lang="en-US" spc="8" dirty="0">
                  <a:solidFill>
                    <a:srgbClr val="000000"/>
                  </a:solidFill>
                  <a:latin typeface="Fira Sans Light"/>
                  <a:ea typeface="Fira Sans Light"/>
                  <a:cs typeface="Fira Sans Light"/>
                  <a:sym typeface="Fira Sans Light"/>
                </a:rPr>
                <a:t>.</a:t>
              </a:r>
              <a:endParaRPr lang="en-US" u="none" spc="8" dirty="0">
                <a:solidFill>
                  <a:srgbClr val="000000"/>
                </a:solidFill>
                <a:latin typeface="Fira Sans Light"/>
                <a:ea typeface="Fira Sans Light"/>
                <a:cs typeface="Fira Sans Light"/>
                <a:sym typeface="Fira Sans Light"/>
              </a:endParaRPr>
            </a:p>
          </p:txBody>
        </p:sp>
        <p:sp>
          <p:nvSpPr>
            <p:cNvPr id="29" name="TextBox 29"/>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Age</a:t>
              </a:r>
              <a:endParaRPr lang="en-US" sz="2600" b="1" u="none" spc="78" dirty="0">
                <a:solidFill>
                  <a:srgbClr val="000000"/>
                </a:solidFill>
                <a:latin typeface="Fira Sans Semi-Bold"/>
                <a:ea typeface="Fira Sans Semi-Bold"/>
                <a:cs typeface="Fira Sans Semi-Bold"/>
                <a:sym typeface="Fira Sans Semi-Bold"/>
              </a:endParaRPr>
            </a:p>
          </p:txBody>
        </p:sp>
      </p:grpSp>
      <p:grpSp>
        <p:nvGrpSpPr>
          <p:cNvPr id="30" name="Group 30"/>
          <p:cNvGrpSpPr/>
          <p:nvPr/>
        </p:nvGrpSpPr>
        <p:grpSpPr>
          <a:xfrm>
            <a:off x="12496800" y="6113218"/>
            <a:ext cx="4406639" cy="1679346"/>
            <a:chOff x="-193825" y="-9525"/>
            <a:chExt cx="5875519" cy="2239126"/>
          </a:xfrm>
        </p:grpSpPr>
        <p:sp>
          <p:nvSpPr>
            <p:cNvPr id="31" name="TextBox 31"/>
            <p:cNvSpPr txBox="1"/>
            <p:nvPr/>
          </p:nvSpPr>
          <p:spPr>
            <a:xfrm>
              <a:off x="-193825" y="793311"/>
              <a:ext cx="5681694" cy="1436290"/>
            </a:xfrm>
            <a:prstGeom prst="rect">
              <a:avLst/>
            </a:prstGeom>
          </p:spPr>
          <p:txBody>
            <a:bodyPr lIns="0" tIns="0" rIns="0" bIns="0" rtlCol="0" anchor="t">
              <a:spAutoFit/>
            </a:bodyPr>
            <a:lstStyle/>
            <a:p>
              <a:pPr marL="161925" lvl="1" algn="l">
                <a:lnSpc>
                  <a:spcPts val="2100"/>
                </a:lnSpc>
              </a:pPr>
              <a:r>
                <a:rPr lang="en-US" u="none" spc="7" dirty="0">
                  <a:solidFill>
                    <a:srgbClr val="000000"/>
                  </a:solidFill>
                  <a:latin typeface="Fira Sans Light"/>
                  <a:ea typeface="Fira Sans Light"/>
                  <a:cs typeface="Fira Sans Light"/>
                  <a:sym typeface="Fira Sans Light"/>
                </a:rPr>
                <a:t>Pour </a:t>
              </a:r>
              <a:r>
                <a:rPr lang="en-US" u="none" spc="7" dirty="0" err="1">
                  <a:solidFill>
                    <a:srgbClr val="000000"/>
                  </a:solidFill>
                  <a:latin typeface="Fira Sans Light"/>
                  <a:ea typeface="Fira Sans Light"/>
                  <a:cs typeface="Fira Sans Light"/>
                  <a:sym typeface="Fira Sans Light"/>
                </a:rPr>
                <a:t>ce</a:t>
              </a:r>
              <a:r>
                <a:rPr lang="en-US" u="none" spc="7" dirty="0">
                  <a:solidFill>
                    <a:srgbClr val="000000"/>
                  </a:solidFill>
                  <a:latin typeface="Fira Sans Light"/>
                  <a:ea typeface="Fira Sans Light"/>
                  <a:cs typeface="Fira Sans Light"/>
                  <a:sym typeface="Fira Sans Light"/>
                </a:rPr>
                <a:t> qui </a:t>
              </a:r>
              <a:r>
                <a:rPr lang="en-US" u="none" spc="7" dirty="0" err="1">
                  <a:solidFill>
                    <a:srgbClr val="000000"/>
                  </a:solidFill>
                  <a:latin typeface="Fira Sans Light"/>
                  <a:ea typeface="Fira Sans Light"/>
                  <a:cs typeface="Fira Sans Light"/>
                  <a:sym typeface="Fira Sans Light"/>
                </a:rPr>
                <a:t>est</a:t>
              </a:r>
              <a:r>
                <a:rPr lang="en-US" u="none" spc="7" dirty="0">
                  <a:solidFill>
                    <a:srgbClr val="000000"/>
                  </a:solidFill>
                  <a:latin typeface="Fira Sans Light"/>
                  <a:ea typeface="Fira Sans Light"/>
                  <a:cs typeface="Fira Sans Light"/>
                  <a:sym typeface="Fira Sans Light"/>
                </a:rPr>
                <a:t> de </a:t>
              </a:r>
              <a:r>
                <a:rPr lang="en-US" u="none" spc="7" dirty="0" err="1">
                  <a:solidFill>
                    <a:srgbClr val="000000"/>
                  </a:solidFill>
                  <a:latin typeface="Fira Sans Light"/>
                  <a:ea typeface="Fira Sans Light"/>
                  <a:cs typeface="Fira Sans Light"/>
                  <a:sym typeface="Fira Sans Light"/>
                </a:rPr>
                <a:t>l’ancienneté</a:t>
              </a:r>
              <a:r>
                <a:rPr lang="en-US" u="none" spc="7" dirty="0">
                  <a:solidFill>
                    <a:srgbClr val="000000"/>
                  </a:solidFill>
                  <a:latin typeface="Fira Sans Light"/>
                  <a:ea typeface="Fira Sans Light"/>
                  <a:cs typeface="Fira Sans Light"/>
                  <a:sym typeface="Fira Sans Light"/>
                </a:rPr>
                <a:t>, les </a:t>
              </a:r>
              <a:r>
                <a:rPr lang="en-US" u="none" spc="7" dirty="0" err="1">
                  <a:solidFill>
                    <a:srgbClr val="000000"/>
                  </a:solidFill>
                  <a:latin typeface="Fira Sans Light"/>
                  <a:ea typeface="Fira Sans Light"/>
                  <a:cs typeface="Fira Sans Light"/>
                  <a:sym typeface="Fira Sans Light"/>
                </a:rPr>
                <a:t>individus</a:t>
              </a:r>
              <a:r>
                <a:rPr lang="en-US" u="none" spc="7" dirty="0">
                  <a:solidFill>
                    <a:srgbClr val="000000"/>
                  </a:solidFill>
                  <a:latin typeface="Fira Sans Light"/>
                  <a:ea typeface="Fira Sans Light"/>
                  <a:cs typeface="Fira Sans Light"/>
                  <a:sym typeface="Fira Sans Light"/>
                </a:rPr>
                <a:t> avec </a:t>
              </a:r>
              <a:r>
                <a:rPr lang="en-US" u="none" spc="7" dirty="0" err="1">
                  <a:solidFill>
                    <a:srgbClr val="000000"/>
                  </a:solidFill>
                  <a:latin typeface="Fira Sans Light"/>
                  <a:ea typeface="Fira Sans Light"/>
                  <a:cs typeface="Fira Sans Light"/>
                  <a:sym typeface="Fira Sans Light"/>
                </a:rPr>
                <a:t>une</a:t>
              </a:r>
              <a:r>
                <a:rPr lang="en-US" u="none" spc="7" dirty="0">
                  <a:solidFill>
                    <a:srgbClr val="000000"/>
                  </a:solidFill>
                  <a:latin typeface="Fira Sans Light"/>
                  <a:ea typeface="Fira Sans Light"/>
                  <a:cs typeface="Fira Sans Light"/>
                  <a:sym typeface="Fira Sans Light"/>
                </a:rPr>
                <a:t> </a:t>
              </a:r>
              <a:r>
                <a:rPr lang="en-US" u="none" spc="7" dirty="0" err="1">
                  <a:solidFill>
                    <a:srgbClr val="000000"/>
                  </a:solidFill>
                  <a:latin typeface="Fira Sans Light"/>
                  <a:ea typeface="Fira Sans Light"/>
                  <a:cs typeface="Fira Sans Light"/>
                  <a:sym typeface="Fira Sans Light"/>
                </a:rPr>
                <a:t>ancienneté</a:t>
              </a:r>
              <a:r>
                <a:rPr lang="en-US" u="none" spc="7" dirty="0">
                  <a:solidFill>
                    <a:srgbClr val="000000"/>
                  </a:solidFill>
                  <a:latin typeface="Fira Sans Light"/>
                  <a:ea typeface="Fira Sans Light"/>
                  <a:cs typeface="Fira Sans Light"/>
                  <a:sym typeface="Fira Sans Light"/>
                </a:rPr>
                <a:t> </a:t>
              </a:r>
              <a:r>
                <a:rPr lang="en-US" u="none" spc="7" dirty="0" err="1">
                  <a:solidFill>
                    <a:srgbClr val="000000"/>
                  </a:solidFill>
                  <a:latin typeface="Fira Sans Light"/>
                  <a:ea typeface="Fira Sans Light"/>
                  <a:cs typeface="Fira Sans Light"/>
                  <a:sym typeface="Fira Sans Light"/>
                </a:rPr>
                <a:t>ont</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quitté</a:t>
              </a:r>
              <a:r>
                <a:rPr lang="en-US" spc="7" dirty="0">
                  <a:solidFill>
                    <a:srgbClr val="000000"/>
                  </a:solidFill>
                  <a:latin typeface="Fira Sans Light"/>
                  <a:ea typeface="Fira Sans Light"/>
                  <a:cs typeface="Fira Sans Light"/>
                  <a:sym typeface="Fira Sans Light"/>
                </a:rPr>
                <a:t> plus que les </a:t>
              </a:r>
              <a:r>
                <a:rPr lang="en-US" spc="7" dirty="0" err="1">
                  <a:solidFill>
                    <a:srgbClr val="000000"/>
                  </a:solidFill>
                  <a:latin typeface="Fira Sans Light"/>
                  <a:ea typeface="Fira Sans Light"/>
                  <a:cs typeface="Fira Sans Light"/>
                  <a:sym typeface="Fira Sans Light"/>
                </a:rPr>
                <a:t>individus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ayant</a:t>
              </a:r>
              <a:r>
                <a:rPr lang="en-US" spc="7" dirty="0">
                  <a:solidFill>
                    <a:srgbClr val="000000"/>
                  </a:solidFill>
                  <a:latin typeface="Fira Sans Light"/>
                  <a:ea typeface="Fira Sans Light"/>
                  <a:cs typeface="Fira Sans Light"/>
                  <a:sym typeface="Fira Sans Light"/>
                </a:rPr>
                <a:t> un </a:t>
              </a:r>
              <a:r>
                <a:rPr lang="en-US" spc="7" dirty="0" err="1">
                  <a:solidFill>
                    <a:srgbClr val="000000"/>
                  </a:solidFill>
                  <a:latin typeface="Fira Sans Light"/>
                  <a:ea typeface="Fira Sans Light"/>
                  <a:cs typeface="Fira Sans Light"/>
                  <a:sym typeface="Fira Sans Light"/>
                </a:rPr>
                <a:t>autre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nombre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d’ancienneté</a:t>
              </a:r>
              <a:r>
                <a:rPr lang="en-US" spc="7" dirty="0">
                  <a:solidFill>
                    <a:srgbClr val="000000"/>
                  </a:solidFill>
                  <a:latin typeface="Fira Sans Light"/>
                  <a:ea typeface="Fira Sans Light"/>
                  <a:cs typeface="Fira Sans Light"/>
                  <a:sym typeface="Fira Sans Light"/>
                </a:rPr>
                <a:t>.</a:t>
              </a:r>
              <a:endParaRPr lang="en-US" u="none" spc="7" dirty="0">
                <a:solidFill>
                  <a:srgbClr val="000000"/>
                </a:solidFill>
                <a:latin typeface="Fira Sans Light"/>
                <a:ea typeface="Fira Sans Light"/>
                <a:cs typeface="Fira Sans Light"/>
                <a:sym typeface="Fira Sans Light"/>
              </a:endParaRPr>
            </a:p>
          </p:txBody>
        </p:sp>
        <p:sp>
          <p:nvSpPr>
            <p:cNvPr id="32" name="TextBox 32"/>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u="none" spc="78" dirty="0">
                  <a:solidFill>
                    <a:srgbClr val="000000"/>
                  </a:solidFill>
                  <a:latin typeface="Fira Sans Semi-Bold"/>
                  <a:ea typeface="Fira Sans Semi-Bold"/>
                  <a:cs typeface="Fira Sans Semi-Bold"/>
                  <a:sym typeface="Fira Sans Semi-Bold"/>
                </a:rPr>
                <a:t>Tenure</a:t>
              </a:r>
            </a:p>
          </p:txBody>
        </p:sp>
      </p:grpSp>
      <p:sp>
        <p:nvSpPr>
          <p:cNvPr id="26" name="AutoShape 5">
            <a:extLst>
              <a:ext uri="{FF2B5EF4-FFF2-40B4-BE49-F238E27FC236}">
                <a16:creationId xmlns:a16="http://schemas.microsoft.com/office/drawing/2014/main" id="{59B245F8-DA4B-4E6D-A82F-F407B4986AC4}"/>
              </a:ext>
            </a:extLst>
          </p:cNvPr>
          <p:cNvSpPr/>
          <p:nvPr/>
        </p:nvSpPr>
        <p:spPr>
          <a:xfrm>
            <a:off x="6478341" y="6018697"/>
            <a:ext cx="5331993" cy="3867095"/>
          </a:xfrm>
          <a:prstGeom prst="rect">
            <a:avLst/>
          </a:prstGeom>
          <a:solidFill>
            <a:srgbClr val="FFFFFF"/>
          </a:solidFill>
        </p:spPr>
      </p:sp>
      <p:grpSp>
        <p:nvGrpSpPr>
          <p:cNvPr id="33" name="Group 30">
            <a:extLst>
              <a:ext uri="{FF2B5EF4-FFF2-40B4-BE49-F238E27FC236}">
                <a16:creationId xmlns:a16="http://schemas.microsoft.com/office/drawing/2014/main" id="{E95B42DA-EFFD-4848-B1F3-A08E62852FE0}"/>
              </a:ext>
            </a:extLst>
          </p:cNvPr>
          <p:cNvGrpSpPr/>
          <p:nvPr/>
        </p:nvGrpSpPr>
        <p:grpSpPr>
          <a:xfrm>
            <a:off x="6820389" y="6277331"/>
            <a:ext cx="4415121" cy="1957805"/>
            <a:chOff x="-205135" y="-9525"/>
            <a:chExt cx="5886829" cy="2610404"/>
          </a:xfrm>
        </p:grpSpPr>
        <p:sp>
          <p:nvSpPr>
            <p:cNvPr id="34" name="TextBox 31">
              <a:extLst>
                <a:ext uri="{FF2B5EF4-FFF2-40B4-BE49-F238E27FC236}">
                  <a16:creationId xmlns:a16="http://schemas.microsoft.com/office/drawing/2014/main" id="{C3F3AF73-0253-4F16-8234-614B3CDA7333}"/>
                </a:ext>
              </a:extLst>
            </p:cNvPr>
            <p:cNvSpPr txBox="1"/>
            <p:nvPr/>
          </p:nvSpPr>
          <p:spPr>
            <a:xfrm>
              <a:off x="-205135" y="805518"/>
              <a:ext cx="5681694" cy="1795361"/>
            </a:xfrm>
            <a:prstGeom prst="rect">
              <a:avLst/>
            </a:prstGeom>
          </p:spPr>
          <p:txBody>
            <a:bodyPr lIns="0" tIns="0" rIns="0" bIns="0" rtlCol="0" anchor="t">
              <a:spAutoFit/>
            </a:bodyPr>
            <a:lstStyle/>
            <a:p>
              <a:pPr marL="161925" lvl="1" algn="l">
                <a:lnSpc>
                  <a:spcPts val="2100"/>
                </a:lnSpc>
              </a:pPr>
              <a:r>
                <a:rPr lang="en-US" spc="7" dirty="0">
                  <a:solidFill>
                    <a:srgbClr val="000000"/>
                  </a:solidFill>
                  <a:latin typeface="Fira Sans Light"/>
                  <a:ea typeface="Fira Sans Light"/>
                  <a:cs typeface="Fira Sans Light"/>
                  <a:sym typeface="Fira Sans Light"/>
                </a:rPr>
                <a:t>Le </a:t>
              </a:r>
              <a:r>
                <a:rPr lang="en-US" spc="7" dirty="0" err="1">
                  <a:solidFill>
                    <a:srgbClr val="000000"/>
                  </a:solidFill>
                  <a:latin typeface="Fira Sans Light"/>
                  <a:ea typeface="Fira Sans Light"/>
                  <a:cs typeface="Fira Sans Light"/>
                  <a:sym typeface="Fira Sans Light"/>
                </a:rPr>
                <a:t>salaire</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estimé</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a:t>
              </a:r>
              <a:r>
                <a:rPr lang="en-US" spc="7" dirty="0">
                  <a:solidFill>
                    <a:srgbClr val="000000"/>
                  </a:solidFill>
                  <a:latin typeface="Fira Sans Light"/>
                  <a:ea typeface="Fira Sans Light"/>
                  <a:cs typeface="Fira Sans Light"/>
                  <a:sym typeface="Fira Sans Light"/>
                </a:rPr>
                <a:t> un </a:t>
              </a:r>
              <a:r>
                <a:rPr lang="en-US" spc="7" dirty="0" err="1">
                  <a:solidFill>
                    <a:srgbClr val="000000"/>
                  </a:solidFill>
                  <a:latin typeface="Fira Sans Light"/>
                  <a:ea typeface="Fira Sans Light"/>
                  <a:cs typeface="Fira Sans Light"/>
                  <a:sym typeface="Fira Sans Light"/>
                </a:rPr>
                <a:t>facteur</a:t>
              </a:r>
              <a:r>
                <a:rPr lang="en-US" spc="7" dirty="0">
                  <a:solidFill>
                    <a:srgbClr val="000000"/>
                  </a:solidFill>
                  <a:latin typeface="Fira Sans Light"/>
                  <a:ea typeface="Fira Sans Light"/>
                  <a:cs typeface="Fira Sans Light"/>
                  <a:sym typeface="Fira Sans Light"/>
                </a:rPr>
                <a:t> determinant pour le churn car, les </a:t>
              </a:r>
              <a:r>
                <a:rPr lang="en-US" spc="7" dirty="0" err="1">
                  <a:solidFill>
                    <a:srgbClr val="000000"/>
                  </a:solidFill>
                  <a:latin typeface="Fira Sans Light"/>
                  <a:ea typeface="Fira Sans Light"/>
                  <a:cs typeface="Fira Sans Light"/>
                  <a:sym typeface="Fira Sans Light"/>
                </a:rPr>
                <a:t>individus</a:t>
              </a:r>
              <a:r>
                <a:rPr lang="en-US" spc="7" dirty="0">
                  <a:solidFill>
                    <a:srgbClr val="000000"/>
                  </a:solidFill>
                  <a:latin typeface="Fira Sans Light"/>
                  <a:ea typeface="Fira Sans Light"/>
                  <a:cs typeface="Fira Sans Light"/>
                  <a:sym typeface="Fira Sans Light"/>
                </a:rPr>
                <a:t> à </a:t>
              </a:r>
              <a:r>
                <a:rPr lang="en-US" spc="7" dirty="0" err="1">
                  <a:solidFill>
                    <a:srgbClr val="000000"/>
                  </a:solidFill>
                  <a:latin typeface="Fira Sans Light"/>
                  <a:ea typeface="Fira Sans Light"/>
                  <a:cs typeface="Fira Sans Light"/>
                  <a:sym typeface="Fira Sans Light"/>
                </a:rPr>
                <a:t>gros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salaires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estimés</a:t>
              </a:r>
              <a:r>
                <a:rPr lang="en-US" spc="7" dirty="0">
                  <a:solidFill>
                    <a:srgbClr val="000000"/>
                  </a:solidFill>
                  <a:latin typeface="Fira Sans Light"/>
                  <a:ea typeface="Fira Sans Light"/>
                  <a:cs typeface="Fira Sans Light"/>
                  <a:sym typeface="Fira Sans Light"/>
                </a:rPr>
                <a:t> </a:t>
              </a:r>
              <a:r>
                <a:rPr lang="en-US" spc="7" dirty="0" err="1">
                  <a:solidFill>
                    <a:srgbClr val="000000"/>
                  </a:solidFill>
                  <a:latin typeface="Fira Sans Light"/>
                  <a:ea typeface="Fira Sans Light"/>
                  <a:cs typeface="Fira Sans Light"/>
                  <a:sym typeface="Fira Sans Light"/>
                </a:rPr>
                <a:t>ont</a:t>
              </a:r>
              <a:r>
                <a:rPr lang="en-US" spc="7" dirty="0">
                  <a:solidFill>
                    <a:srgbClr val="000000"/>
                  </a:solidFill>
                  <a:latin typeface="Fira Sans Light"/>
                  <a:ea typeface="Fira Sans Light"/>
                  <a:cs typeface="Fira Sans Light"/>
                  <a:sym typeface="Fira Sans Light"/>
                </a:rPr>
                <a:t> tendance à quitter la </a:t>
              </a:r>
              <a:r>
                <a:rPr lang="en-US" spc="7" dirty="0" err="1">
                  <a:solidFill>
                    <a:srgbClr val="000000"/>
                  </a:solidFill>
                  <a:latin typeface="Fira Sans Light"/>
                  <a:ea typeface="Fira Sans Light"/>
                  <a:cs typeface="Fira Sans Light"/>
                  <a:sym typeface="Fira Sans Light"/>
                </a:rPr>
                <a:t>banque</a:t>
              </a:r>
              <a:r>
                <a:rPr lang="en-US" spc="7" dirty="0">
                  <a:solidFill>
                    <a:srgbClr val="000000"/>
                  </a:solidFill>
                  <a:latin typeface="Fira Sans Light"/>
                  <a:ea typeface="Fira Sans Light"/>
                  <a:cs typeface="Fira Sans Light"/>
                  <a:sym typeface="Fira Sans Light"/>
                </a:rPr>
                <a:t> plus que </a:t>
              </a:r>
              <a:r>
                <a:rPr lang="en-US" spc="7" dirty="0" err="1">
                  <a:solidFill>
                    <a:srgbClr val="000000"/>
                  </a:solidFill>
                  <a:latin typeface="Fira Sans Light"/>
                  <a:ea typeface="Fira Sans Light"/>
                  <a:cs typeface="Fira Sans Light"/>
                  <a:sym typeface="Fira Sans Light"/>
                </a:rPr>
                <a:t>ceux</a:t>
              </a:r>
              <a:r>
                <a:rPr lang="en-US" spc="7" dirty="0">
                  <a:solidFill>
                    <a:srgbClr val="000000"/>
                  </a:solidFill>
                  <a:latin typeface="Fira Sans Light"/>
                  <a:ea typeface="Fira Sans Light"/>
                  <a:cs typeface="Fira Sans Light"/>
                  <a:sym typeface="Fira Sans Light"/>
                </a:rPr>
                <a:t> avec des </a:t>
              </a:r>
              <a:r>
                <a:rPr lang="en-US" spc="7" dirty="0" err="1">
                  <a:solidFill>
                    <a:srgbClr val="000000"/>
                  </a:solidFill>
                  <a:latin typeface="Fira Sans Light"/>
                  <a:ea typeface="Fira Sans Light"/>
                  <a:cs typeface="Fira Sans Light"/>
                  <a:sym typeface="Fira Sans Light"/>
                </a:rPr>
                <a:t>salaires</a:t>
              </a:r>
              <a:r>
                <a:rPr lang="en-US" spc="7" dirty="0">
                  <a:solidFill>
                    <a:srgbClr val="000000"/>
                  </a:solidFill>
                  <a:latin typeface="Fira Sans Light"/>
                  <a:ea typeface="Fira Sans Light"/>
                  <a:cs typeface="Fira Sans Light"/>
                  <a:sym typeface="Fira Sans Light"/>
                </a:rPr>
                <a:t> plus bas.</a:t>
              </a:r>
              <a:endParaRPr lang="en-US" u="none" spc="7" dirty="0">
                <a:solidFill>
                  <a:srgbClr val="000000"/>
                </a:solidFill>
                <a:latin typeface="Fira Sans Light"/>
                <a:ea typeface="Fira Sans Light"/>
                <a:cs typeface="Fira Sans Light"/>
                <a:sym typeface="Fira Sans Light"/>
              </a:endParaRPr>
            </a:p>
          </p:txBody>
        </p:sp>
        <p:sp>
          <p:nvSpPr>
            <p:cNvPr id="35" name="TextBox 32">
              <a:extLst>
                <a:ext uri="{FF2B5EF4-FFF2-40B4-BE49-F238E27FC236}">
                  <a16:creationId xmlns:a16="http://schemas.microsoft.com/office/drawing/2014/main" id="{A529E443-8B59-43A2-814E-593091C7BF90}"/>
                </a:ext>
              </a:extLst>
            </p:cNvPr>
            <p:cNvSpPr txBox="1"/>
            <p:nvPr/>
          </p:nvSpPr>
          <p:spPr>
            <a:xfrm>
              <a:off x="0" y="-9525"/>
              <a:ext cx="5681694" cy="530225"/>
            </a:xfrm>
            <a:prstGeom prst="rect">
              <a:avLst/>
            </a:prstGeom>
          </p:spPr>
          <p:txBody>
            <a:bodyPr lIns="0" tIns="0" rIns="0" bIns="0" rtlCol="0" anchor="t">
              <a:spAutoFit/>
            </a:bodyPr>
            <a:lstStyle/>
            <a:p>
              <a:pPr marL="0" lvl="0" indent="0" algn="l">
                <a:lnSpc>
                  <a:spcPts val="3120"/>
                </a:lnSpc>
                <a:spcBef>
                  <a:spcPct val="0"/>
                </a:spcBef>
              </a:pPr>
              <a:r>
                <a:rPr lang="en-US" sz="2600" b="1" spc="78" dirty="0" err="1">
                  <a:solidFill>
                    <a:srgbClr val="000000"/>
                  </a:solidFill>
                  <a:latin typeface="Fira Sans Semi-Bold"/>
                  <a:ea typeface="Fira Sans Semi-Bold"/>
                  <a:cs typeface="Fira Sans Semi-Bold"/>
                  <a:sym typeface="Fira Sans Semi-Bold"/>
                </a:rPr>
                <a:t>EstimatedSalary</a:t>
              </a:r>
              <a:endParaRPr lang="en-US" sz="2600" b="1" u="none" spc="78" dirty="0">
                <a:solidFill>
                  <a:srgbClr val="000000"/>
                </a:solidFill>
                <a:latin typeface="Fira Sans Semi-Bold"/>
                <a:ea typeface="Fira Sans Semi-Bold"/>
                <a:cs typeface="Fira Sans Semi-Bold"/>
                <a:sym typeface="Fira Sans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3B8F9D3-A87B-4DA2-BCB5-6EC48872926D}"/>
              </a:ext>
            </a:extLst>
          </p:cNvPr>
          <p:cNvSpPr txBox="1"/>
          <p:nvPr/>
        </p:nvSpPr>
        <p:spPr>
          <a:xfrm>
            <a:off x="2590800" y="2628900"/>
            <a:ext cx="13106400" cy="2939266"/>
          </a:xfrm>
          <a:prstGeom prst="rect">
            <a:avLst/>
          </a:prstGeom>
          <a:noFill/>
        </p:spPr>
        <p:txBody>
          <a:bodyPr wrap="square" rtlCol="0">
            <a:spAutoFit/>
          </a:bodyPr>
          <a:lstStyle/>
          <a:p>
            <a:pPr algn="ctr"/>
            <a:r>
              <a:rPr lang="fr-CM" sz="3000" b="1" u="sng" dirty="0"/>
              <a:t>INTRODUCTION</a:t>
            </a:r>
          </a:p>
          <a:p>
            <a:endParaRPr lang="fr-CM" sz="3000" dirty="0"/>
          </a:p>
          <a:p>
            <a:pPr algn="ctr"/>
            <a:r>
              <a:rPr lang="fr-FR" sz="2500" dirty="0"/>
              <a:t>Bienvenue dans une exploration fascinante des données ! Dans ce projet, nous plongeons au cœur des comportements des clients pour découvrir des insights clés qui peuvent transformer la stratégie commerciale. </a:t>
            </a:r>
            <a:r>
              <a:rPr lang="fr-FR" sz="2500"/>
              <a:t>Rejoignez-nous </a:t>
            </a:r>
            <a:r>
              <a:rPr lang="fr-FR" sz="2500" dirty="0"/>
              <a:t>pour une analyse captivante qui révèle non seulement les tendances, mais aussi les opportunités cachées qui pourraient façonner l'avenir de notre entreprise. Votre curiosité sera récompensée par des découvertes surprenantes </a:t>
            </a:r>
            <a:endParaRPr lang="fr-CM" sz="2500" dirty="0"/>
          </a:p>
        </p:txBody>
      </p:sp>
    </p:spTree>
    <p:extLst>
      <p:ext uri="{BB962C8B-B14F-4D97-AF65-F5344CB8AC3E}">
        <p14:creationId xmlns:p14="http://schemas.microsoft.com/office/powerpoint/2010/main" val="1855255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2" y="2781300"/>
            <a:ext cx="11146733"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a:t>
            </a:r>
            <a:r>
              <a:rPr lang="en-US" sz="7925" b="1" dirty="0">
                <a:solidFill>
                  <a:srgbClr val="000000"/>
                </a:solidFill>
                <a:latin typeface="Fira Sans Semi-Bold"/>
                <a:ea typeface="Fira Sans Semi-Bold"/>
                <a:cs typeface="Fira Sans Semi-Bold"/>
                <a:sym typeface="Fira Sans Semi-Bold"/>
              </a:rPr>
              <a:t>IVARIEE III</a:t>
            </a:r>
            <a:r>
              <a:rPr lang="fr-CM" sz="7925" b="1" u="none" dirty="0">
                <a:solidFill>
                  <a:srgbClr val="000000"/>
                </a:solidFill>
                <a:latin typeface="Fira Sans Semi-Bold"/>
                <a:ea typeface="Fira Sans Semi-Bold"/>
                <a:cs typeface="Fira Sans Semi-Bold"/>
                <a:sym typeface="Fira Sans Semi-Bold"/>
              </a:rPr>
              <a:t>:</a:t>
            </a: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endParaRPr lang="fr-CM" sz="7925" b="1"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QUANTITATIVE</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&amp;</a:t>
            </a:r>
          </a:p>
          <a:p>
            <a:pPr marL="0" lvl="0" indent="0" algn="ctr">
              <a:lnSpc>
                <a:spcPts val="8717"/>
              </a:lnSpc>
              <a:spcBef>
                <a:spcPct val="0"/>
              </a:spcBef>
            </a:pPr>
            <a:r>
              <a:rPr lang="fr-CM" sz="7925" b="1" u="none" dirty="0">
                <a:solidFill>
                  <a:srgbClr val="000000"/>
                </a:solidFill>
                <a:latin typeface="Fira Sans Semi-Bold"/>
                <a:ea typeface="Fira Sans Semi-Bold"/>
                <a:cs typeface="Fira Sans Semi-Bold"/>
                <a:sym typeface="Fira Sans Semi-Bold"/>
              </a:rPr>
              <a:t>VARIABLE QUANTITATIVE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a:solidFill>
            <a:srgbClr val="8DE5A1"/>
          </a:solidFill>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grp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a:solidFill>
            <a:srgbClr val="8DE5A1"/>
          </a:solidFill>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grpFill/>
          </p:spPr>
        </p:sp>
      </p:grpSp>
      <p:grpSp>
        <p:nvGrpSpPr>
          <p:cNvPr id="17" name="Group 17"/>
          <p:cNvGrpSpPr/>
          <p:nvPr/>
        </p:nvGrpSpPr>
        <p:grpSpPr>
          <a:xfrm rot="-10800000">
            <a:off x="11882352" y="8782041"/>
            <a:ext cx="4711177" cy="6226137"/>
            <a:chOff x="0" y="0"/>
            <a:chExt cx="4064946" cy="5372100"/>
          </a:xfrm>
          <a:solidFill>
            <a:srgbClr val="6BA5CD"/>
          </a:solidFill>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grpFill/>
          </p:spPr>
        </p:sp>
      </p:grpSp>
    </p:spTree>
    <p:extLst>
      <p:ext uri="{BB962C8B-B14F-4D97-AF65-F5344CB8AC3E}">
        <p14:creationId xmlns:p14="http://schemas.microsoft.com/office/powerpoint/2010/main" val="3655861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A7A717D-ABB9-49A0-A5C7-59853BEBF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
            <a:ext cx="8715376" cy="6972300"/>
          </a:xfrm>
          <a:prstGeom prst="rect">
            <a:avLst/>
          </a:prstGeom>
        </p:spPr>
      </p:pic>
      <p:pic>
        <p:nvPicPr>
          <p:cNvPr id="9" name="Image 8">
            <a:extLst>
              <a:ext uri="{FF2B5EF4-FFF2-40B4-BE49-F238E27FC236}">
                <a16:creationId xmlns:a16="http://schemas.microsoft.com/office/drawing/2014/main" id="{6BAF8468-172B-46BE-A297-2905B4CC2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092" y="0"/>
            <a:ext cx="10287000" cy="10287000"/>
          </a:xfrm>
          <a:prstGeom prst="rect">
            <a:avLst/>
          </a:prstGeom>
        </p:spPr>
      </p:pic>
      <p:sp>
        <p:nvSpPr>
          <p:cNvPr id="10" name="ZoneTexte 9">
            <a:extLst>
              <a:ext uri="{FF2B5EF4-FFF2-40B4-BE49-F238E27FC236}">
                <a16:creationId xmlns:a16="http://schemas.microsoft.com/office/drawing/2014/main" id="{3604700D-82A9-485F-9D41-69CC35D916A7}"/>
              </a:ext>
            </a:extLst>
          </p:cNvPr>
          <p:cNvSpPr txBox="1"/>
          <p:nvPr/>
        </p:nvSpPr>
        <p:spPr>
          <a:xfrm>
            <a:off x="228600" y="7429500"/>
            <a:ext cx="7086600" cy="1754326"/>
          </a:xfrm>
          <a:prstGeom prst="rect">
            <a:avLst/>
          </a:prstGeom>
          <a:noFill/>
        </p:spPr>
        <p:txBody>
          <a:bodyPr wrap="square" rtlCol="0">
            <a:spAutoFit/>
          </a:bodyPr>
          <a:lstStyle/>
          <a:p>
            <a:r>
              <a:rPr lang="fr-CM" dirty="0"/>
              <a:t>Après observation de notre matrice de corrélation et de nos différents </a:t>
            </a:r>
            <a:r>
              <a:rPr lang="fr-CM" dirty="0" err="1"/>
              <a:t>scater</a:t>
            </a:r>
            <a:r>
              <a:rPr lang="fr-CM" dirty="0"/>
              <a:t> plots, nous pouvons conclure que les corrélations entre les différentes variables sont presque Inexistantes sauf entre la variable Balance et </a:t>
            </a:r>
            <a:r>
              <a:rPr lang="fr-CM" dirty="0" err="1"/>
              <a:t>NumOfProducts</a:t>
            </a:r>
            <a:r>
              <a:rPr lang="fr-CM" dirty="0"/>
              <a:t> (-0.30) où elle est tout de même faible mais existante et négative; ce qui veut dire lorsque l’une augmente, l’autre a tendance à diminuer.</a:t>
            </a:r>
          </a:p>
        </p:txBody>
      </p:sp>
    </p:spTree>
    <p:extLst>
      <p:ext uri="{BB962C8B-B14F-4D97-AF65-F5344CB8AC3E}">
        <p14:creationId xmlns:p14="http://schemas.microsoft.com/office/powerpoint/2010/main" val="317284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044E621-73F3-4F64-805D-4BF354415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86100"/>
            <a:ext cx="7239000" cy="7239000"/>
          </a:xfrm>
          <a:prstGeom prst="rect">
            <a:avLst/>
          </a:prstGeom>
        </p:spPr>
      </p:pic>
      <p:sp>
        <p:nvSpPr>
          <p:cNvPr id="5" name="Organigramme : Stockage à accès séquentiel 4">
            <a:extLst>
              <a:ext uri="{FF2B5EF4-FFF2-40B4-BE49-F238E27FC236}">
                <a16:creationId xmlns:a16="http://schemas.microsoft.com/office/drawing/2014/main" id="{EA01781A-29D4-44D2-B080-9CD19AB416E1}"/>
              </a:ext>
            </a:extLst>
          </p:cNvPr>
          <p:cNvSpPr/>
          <p:nvPr/>
        </p:nvSpPr>
        <p:spPr>
          <a:xfrm flipH="1">
            <a:off x="9144000" y="184150"/>
            <a:ext cx="4241800" cy="2901950"/>
          </a:xfrm>
          <a:prstGeom prst="flowChartMagneticTap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C’est pas mal </a:t>
            </a:r>
            <a:r>
              <a:rPr lang="fr-CM"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toutes ces analyses. Bon maintenant faisons un r</a:t>
            </a:r>
            <a:r>
              <a:rPr lang="fr-FR"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é</a:t>
            </a:r>
            <a:r>
              <a:rPr lang="fr-CM" sz="2700" b="1" dirty="0" err="1">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capitulatif</a:t>
            </a:r>
            <a:r>
              <a:rPr lang="fr-CM" sz="27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 de tout ça …</a:t>
            </a:r>
          </a:p>
        </p:txBody>
      </p:sp>
      <p:sp>
        <p:nvSpPr>
          <p:cNvPr id="6" name="Ellipse 5">
            <a:extLst>
              <a:ext uri="{FF2B5EF4-FFF2-40B4-BE49-F238E27FC236}">
                <a16:creationId xmlns:a16="http://schemas.microsoft.com/office/drawing/2014/main" id="{50526A89-5A33-47E7-B1CE-2AC3729C91A8}"/>
              </a:ext>
            </a:extLst>
          </p:cNvPr>
          <p:cNvSpPr/>
          <p:nvPr/>
        </p:nvSpPr>
        <p:spPr>
          <a:xfrm>
            <a:off x="6400800" y="33147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7" name="Ellipse 6">
            <a:extLst>
              <a:ext uri="{FF2B5EF4-FFF2-40B4-BE49-F238E27FC236}">
                <a16:creationId xmlns:a16="http://schemas.microsoft.com/office/drawing/2014/main" id="{6C1FB3EC-C08E-4791-9467-7155C67117B1}"/>
              </a:ext>
            </a:extLst>
          </p:cNvPr>
          <p:cNvSpPr/>
          <p:nvPr/>
        </p:nvSpPr>
        <p:spPr>
          <a:xfrm>
            <a:off x="7086600" y="30861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8" name="Ellipse 7">
            <a:extLst>
              <a:ext uri="{FF2B5EF4-FFF2-40B4-BE49-F238E27FC236}">
                <a16:creationId xmlns:a16="http://schemas.microsoft.com/office/drawing/2014/main" id="{1881A48F-20EE-4729-8C5A-EED37820A5B3}"/>
              </a:ext>
            </a:extLst>
          </p:cNvPr>
          <p:cNvSpPr/>
          <p:nvPr/>
        </p:nvSpPr>
        <p:spPr>
          <a:xfrm>
            <a:off x="7874000" y="2413000"/>
            <a:ext cx="9398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Tree>
    <p:extLst>
      <p:ext uri="{BB962C8B-B14F-4D97-AF65-F5344CB8AC3E}">
        <p14:creationId xmlns:p14="http://schemas.microsoft.com/office/powerpoint/2010/main" val="4076792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D18CA7-DD4C-4AB9-B17E-04F5F40B64D7}"/>
              </a:ext>
            </a:extLst>
          </p:cNvPr>
          <p:cNvSpPr/>
          <p:nvPr/>
        </p:nvSpPr>
        <p:spPr>
          <a:xfrm>
            <a:off x="3200400" y="1"/>
            <a:ext cx="10972800" cy="10287000"/>
          </a:xfrm>
          <a:prstGeom prst="rect">
            <a:avLst/>
          </a:prstGeom>
          <a:solidFill>
            <a:srgbClr val="D7E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11" name="Image 10">
            <a:extLst>
              <a:ext uri="{FF2B5EF4-FFF2-40B4-BE49-F238E27FC236}">
                <a16:creationId xmlns:a16="http://schemas.microsoft.com/office/drawing/2014/main" id="{89F83770-7613-4936-8E53-FE611A66A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9934" y="377301"/>
            <a:ext cx="533400" cy="533400"/>
          </a:xfrm>
          <a:prstGeom prst="rect">
            <a:avLst/>
          </a:prstGeom>
        </p:spPr>
      </p:pic>
      <p:pic>
        <p:nvPicPr>
          <p:cNvPr id="14" name="Image 13">
            <a:extLst>
              <a:ext uri="{FF2B5EF4-FFF2-40B4-BE49-F238E27FC236}">
                <a16:creationId xmlns:a16="http://schemas.microsoft.com/office/drawing/2014/main" id="{09CB0982-ADC8-468A-9688-9EC8FDDFE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2700" y="3805914"/>
            <a:ext cx="533400" cy="533400"/>
          </a:xfrm>
          <a:prstGeom prst="rect">
            <a:avLst/>
          </a:prstGeom>
        </p:spPr>
      </p:pic>
      <p:pic>
        <p:nvPicPr>
          <p:cNvPr id="17" name="Image 16">
            <a:extLst>
              <a:ext uri="{FF2B5EF4-FFF2-40B4-BE49-F238E27FC236}">
                <a16:creationId xmlns:a16="http://schemas.microsoft.com/office/drawing/2014/main" id="{858D7A52-97F8-458B-8446-CC7CCB0121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599" y="9435098"/>
            <a:ext cx="533400" cy="533400"/>
          </a:xfrm>
          <a:prstGeom prst="rect">
            <a:avLst/>
          </a:prstGeom>
        </p:spPr>
      </p:pic>
      <p:pic>
        <p:nvPicPr>
          <p:cNvPr id="22" name="Image 21">
            <a:extLst>
              <a:ext uri="{FF2B5EF4-FFF2-40B4-BE49-F238E27FC236}">
                <a16:creationId xmlns:a16="http://schemas.microsoft.com/office/drawing/2014/main" id="{7CAFB450-851B-4A8D-AE42-A6410AD33D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4599" y="6475400"/>
            <a:ext cx="533401" cy="533401"/>
          </a:xfrm>
          <a:prstGeom prst="rect">
            <a:avLst/>
          </a:prstGeom>
        </p:spPr>
      </p:pic>
      <p:sp>
        <p:nvSpPr>
          <p:cNvPr id="24" name="ZoneTexte 23">
            <a:extLst>
              <a:ext uri="{FF2B5EF4-FFF2-40B4-BE49-F238E27FC236}">
                <a16:creationId xmlns:a16="http://schemas.microsoft.com/office/drawing/2014/main" id="{0A884D83-B48E-4FBC-A292-69AF7936C367}"/>
              </a:ext>
            </a:extLst>
          </p:cNvPr>
          <p:cNvSpPr txBox="1"/>
          <p:nvPr/>
        </p:nvSpPr>
        <p:spPr>
          <a:xfrm>
            <a:off x="6477000" y="78515"/>
            <a:ext cx="5029200" cy="430887"/>
          </a:xfrm>
          <a:prstGeom prst="rect">
            <a:avLst/>
          </a:prstGeom>
          <a:noFill/>
        </p:spPr>
        <p:txBody>
          <a:bodyPr wrap="square" rtlCol="0">
            <a:spAutoFit/>
          </a:bodyPr>
          <a:lstStyle/>
          <a:p>
            <a:r>
              <a:rPr lang="fr-CM" sz="2200" b="1" u="sng" dirty="0"/>
              <a:t>SOLUTIONS ENVISAGEABLES</a:t>
            </a:r>
          </a:p>
        </p:txBody>
      </p:sp>
      <p:sp>
        <p:nvSpPr>
          <p:cNvPr id="44" name="ZoneTexte 43">
            <a:extLst>
              <a:ext uri="{FF2B5EF4-FFF2-40B4-BE49-F238E27FC236}">
                <a16:creationId xmlns:a16="http://schemas.microsoft.com/office/drawing/2014/main" id="{C3BFA287-C520-4806-9BD6-4927C4F4315B}"/>
              </a:ext>
            </a:extLst>
          </p:cNvPr>
          <p:cNvSpPr txBox="1"/>
          <p:nvPr/>
        </p:nvSpPr>
        <p:spPr>
          <a:xfrm>
            <a:off x="3505200" y="430310"/>
            <a:ext cx="10972800" cy="9941183"/>
          </a:xfrm>
          <a:prstGeom prst="rect">
            <a:avLst/>
          </a:prstGeom>
          <a:noFill/>
        </p:spPr>
        <p:txBody>
          <a:bodyPr wrap="square" rtlCol="0">
            <a:spAutoFit/>
          </a:bodyPr>
          <a:lstStyle/>
          <a:p>
            <a:r>
              <a:rPr lang="fr-FR" sz="2000" b="1" dirty="0"/>
              <a:t>1. </a:t>
            </a:r>
            <a:r>
              <a:rPr lang="fr-FR" sz="2000" b="1" dirty="0" err="1"/>
              <a:t>Geography</a:t>
            </a:r>
            <a:r>
              <a:rPr lang="fr-FR" sz="2000" b="1" dirty="0"/>
              <a:t>: Les individus vivant en Allemagne ont plus tendance à quitter la banque.</a:t>
            </a:r>
          </a:p>
          <a:p>
            <a:endParaRPr lang="fr-FR" sz="2000" dirty="0"/>
          </a:p>
          <a:p>
            <a:pPr>
              <a:buFont typeface="Arial" panose="020B0604020202020204" pitchFamily="34" charset="0"/>
              <a:buChar char="•"/>
            </a:pPr>
            <a:r>
              <a:rPr lang="fr-FR" sz="2000" b="1" dirty="0"/>
              <a:t>Analyse des Services Locaux</a:t>
            </a:r>
            <a:r>
              <a:rPr lang="fr-FR" sz="2000" dirty="0"/>
              <a:t> : Évaluer les services offerts dans la région allemande et identifier s'ils répondent aux besoins des clients. Cela pourrait inclure la qualité du service client, les produits bancaires spécifiques, etc.</a:t>
            </a:r>
          </a:p>
          <a:p>
            <a:pPr>
              <a:buFont typeface="Arial" panose="020B0604020202020204" pitchFamily="34" charset="0"/>
              <a:buChar char="•"/>
            </a:pPr>
            <a:r>
              <a:rPr lang="fr-FR" sz="2000" b="1" dirty="0"/>
              <a:t>Personnalisation des Offres</a:t>
            </a:r>
            <a:r>
              <a:rPr lang="fr-FR" sz="2000" dirty="0"/>
              <a:t> : Développer des offres et promotions ciblées pour les clients allemands, basées sur leurs comportements et préférences.</a:t>
            </a:r>
          </a:p>
          <a:p>
            <a:pPr>
              <a:buFont typeface="Arial" panose="020B0604020202020204" pitchFamily="34" charset="0"/>
              <a:buChar char="•"/>
            </a:pPr>
            <a:r>
              <a:rPr lang="fr-FR" sz="2000" b="1" dirty="0"/>
              <a:t>Enquêtes de Satisfaction</a:t>
            </a:r>
            <a:r>
              <a:rPr lang="fr-FR" sz="2000" dirty="0"/>
              <a:t> : Mener des enquêtes pour comprendre les raisons spécifiques pour lesquelles les clients en Allemagne choisissent de partir. Cela peut aider à identifier des problèmes spécifiques à résoudre.</a:t>
            </a:r>
          </a:p>
          <a:p>
            <a:endParaRPr lang="fr-FR" sz="2000" dirty="0"/>
          </a:p>
          <a:p>
            <a:r>
              <a:rPr lang="fr-FR" sz="2000" b="1" dirty="0"/>
              <a:t>2. </a:t>
            </a:r>
            <a:r>
              <a:rPr lang="fr-FR" sz="2000" b="1" dirty="0" err="1"/>
              <a:t>Gender</a:t>
            </a:r>
            <a:r>
              <a:rPr lang="fr-FR" sz="2000" b="1" dirty="0"/>
              <a:t>: Les individus de sexe féminin sont plus susceptibles de quitter la banque.</a:t>
            </a:r>
          </a:p>
          <a:p>
            <a:endParaRPr lang="fr-FR" sz="2000" dirty="0"/>
          </a:p>
          <a:p>
            <a:pPr>
              <a:buFont typeface="Arial" panose="020B0604020202020204" pitchFamily="34" charset="0"/>
              <a:buChar char="•"/>
            </a:pPr>
            <a:r>
              <a:rPr lang="fr-FR" sz="2000" b="1" dirty="0"/>
              <a:t>Programmes de Fidélisation</a:t>
            </a:r>
            <a:r>
              <a:rPr lang="fr-FR" sz="2000" dirty="0"/>
              <a:t> : Mettre en place des programmes de fidélisation ou des incitations spécifiquement conçus pour les clientes féminines, en tenant compte de leurs besoins et préférences.</a:t>
            </a:r>
          </a:p>
          <a:p>
            <a:pPr>
              <a:buFont typeface="Arial" panose="020B0604020202020204" pitchFamily="34" charset="0"/>
              <a:buChar char="•"/>
            </a:pPr>
            <a:r>
              <a:rPr lang="fr-FR" sz="2000" b="1" dirty="0"/>
              <a:t>Formation du Personnel</a:t>
            </a:r>
            <a:r>
              <a:rPr lang="fr-FR" sz="2000" dirty="0"/>
              <a:t> : Sensibiliser le personnel à l'importance de l'inclusivité et à comment mieux servir les femmes, en s'assurant que leurs préoccupations sont entendues et prises en compte.</a:t>
            </a:r>
          </a:p>
          <a:p>
            <a:pPr>
              <a:buFont typeface="Arial" panose="020B0604020202020204" pitchFamily="34" charset="0"/>
              <a:buChar char="•"/>
            </a:pPr>
            <a:r>
              <a:rPr lang="fr-FR" sz="2000" b="1" dirty="0"/>
              <a:t>Analyse des Produits</a:t>
            </a:r>
            <a:r>
              <a:rPr lang="fr-FR" sz="2000" dirty="0"/>
              <a:t> : Évaluer si les produits et services offerts répondent aux attentes des clientes et s'ils sont perçus comme équitables par rapport à ceux offerts aux hommes.</a:t>
            </a:r>
          </a:p>
          <a:p>
            <a:endParaRPr lang="fr-FR" sz="2000" dirty="0"/>
          </a:p>
          <a:p>
            <a:r>
              <a:rPr lang="fr-FR" sz="2000" b="1" dirty="0"/>
              <a:t>3. </a:t>
            </a:r>
            <a:r>
              <a:rPr lang="fr-FR" sz="2000" b="1" dirty="0" err="1"/>
              <a:t>IsActiveMember</a:t>
            </a:r>
            <a:r>
              <a:rPr lang="fr-FR" sz="2000" b="1" dirty="0"/>
              <a:t>: Les individus inactifs ont de fortes chances de quitter la banque.</a:t>
            </a:r>
          </a:p>
          <a:p>
            <a:endParaRPr lang="fr-FR" sz="2000" dirty="0"/>
          </a:p>
          <a:p>
            <a:pPr>
              <a:buFont typeface="Arial" panose="020B0604020202020204" pitchFamily="34" charset="0"/>
              <a:buChar char="•"/>
            </a:pPr>
            <a:r>
              <a:rPr lang="fr-FR" sz="2000" b="1" dirty="0"/>
              <a:t>Réengagement</a:t>
            </a:r>
            <a:r>
              <a:rPr lang="fr-FR" sz="2000" dirty="0"/>
              <a:t> : Mettre en place des campagnes de réengagement ciblées pour les membres inactifs, offrant des incitations pour les inciter à utiliser les services de la banque.</a:t>
            </a:r>
          </a:p>
          <a:p>
            <a:pPr>
              <a:buFont typeface="Arial" panose="020B0604020202020204" pitchFamily="34" charset="0"/>
              <a:buChar char="•"/>
            </a:pPr>
            <a:r>
              <a:rPr lang="fr-FR" sz="2000" b="1" dirty="0"/>
              <a:t>Analyse des Raisons de l'Inactivité</a:t>
            </a:r>
            <a:r>
              <a:rPr lang="fr-FR" sz="2000" dirty="0"/>
              <a:t> : Mener des enquêtes pour comprendre pourquoi certains clients deviennent inactifs et adapter les services en conséquence.</a:t>
            </a:r>
          </a:p>
          <a:p>
            <a:pPr>
              <a:buFont typeface="Arial" panose="020B0604020202020204" pitchFamily="34" charset="0"/>
              <a:buChar char="•"/>
            </a:pPr>
            <a:r>
              <a:rPr lang="fr-FR" sz="2000" b="1" dirty="0"/>
              <a:t>Amélioration des Services en Ligne</a:t>
            </a:r>
            <a:r>
              <a:rPr lang="fr-FR" sz="2000" dirty="0"/>
              <a:t> : Offrir des services en ligne plus conviviaux et accessibles pour encourager l'utilisation régulière, comme des applications mobiles améliorées ou des outils de gestion financière.</a:t>
            </a:r>
          </a:p>
          <a:p>
            <a:endParaRPr lang="fr-FR" sz="2000" dirty="0"/>
          </a:p>
          <a:p>
            <a:r>
              <a:rPr lang="fr-FR" sz="2000" dirty="0"/>
              <a:t>4. </a:t>
            </a:r>
            <a:r>
              <a:rPr lang="fr-FR" sz="2000" b="1" dirty="0" err="1"/>
              <a:t>HasCrCard</a:t>
            </a:r>
            <a:r>
              <a:rPr lang="fr-FR" sz="2000" b="1" dirty="0"/>
              <a:t>: Le fait pour un individu d’avoir ou de ne pas avoir de carte de crédit n’influence pas sa décision de quitter la banque. Rien à signaler pour les soutions</a:t>
            </a:r>
            <a:endParaRPr lang="fr-FR" sz="2000" dirty="0"/>
          </a:p>
        </p:txBody>
      </p:sp>
    </p:spTree>
    <p:extLst>
      <p:ext uri="{BB962C8B-B14F-4D97-AF65-F5344CB8AC3E}">
        <p14:creationId xmlns:p14="http://schemas.microsoft.com/office/powerpoint/2010/main" val="3157602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BEB13C-7F53-4405-9A1A-56AF9CBCC0CA}"/>
              </a:ext>
            </a:extLst>
          </p:cNvPr>
          <p:cNvSpPr/>
          <p:nvPr/>
        </p:nvSpPr>
        <p:spPr>
          <a:xfrm>
            <a:off x="1752600" y="798876"/>
            <a:ext cx="6705600" cy="8343900"/>
          </a:xfrm>
          <a:prstGeom prst="rect">
            <a:avLst/>
          </a:prstGeom>
          <a:blipFill dpi="0" rotWithShape="1">
            <a:blip r:embed="rId2">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pic>
        <p:nvPicPr>
          <p:cNvPr id="27" name="Image 26">
            <a:extLst>
              <a:ext uri="{FF2B5EF4-FFF2-40B4-BE49-F238E27FC236}">
                <a16:creationId xmlns:a16="http://schemas.microsoft.com/office/drawing/2014/main" id="{38243750-8D87-4DE8-B3AF-9505FCD99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52" y="1154847"/>
            <a:ext cx="533400" cy="533400"/>
          </a:xfrm>
          <a:prstGeom prst="rect">
            <a:avLst/>
          </a:prstGeom>
        </p:spPr>
      </p:pic>
      <p:pic>
        <p:nvPicPr>
          <p:cNvPr id="30" name="Image 29">
            <a:extLst>
              <a:ext uri="{FF2B5EF4-FFF2-40B4-BE49-F238E27FC236}">
                <a16:creationId xmlns:a16="http://schemas.microsoft.com/office/drawing/2014/main" id="{99F0EB40-5E25-4299-92E0-ED884DF9C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 y="3519431"/>
            <a:ext cx="533401" cy="533401"/>
          </a:xfrm>
          <a:prstGeom prst="rect">
            <a:avLst/>
          </a:prstGeom>
        </p:spPr>
      </p:pic>
      <p:pic>
        <p:nvPicPr>
          <p:cNvPr id="33" name="Image 32">
            <a:extLst>
              <a:ext uri="{FF2B5EF4-FFF2-40B4-BE49-F238E27FC236}">
                <a16:creationId xmlns:a16="http://schemas.microsoft.com/office/drawing/2014/main" id="{198037C0-6C91-430F-9812-F30985BBB3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700" y="5675676"/>
            <a:ext cx="533400" cy="533400"/>
          </a:xfrm>
          <a:prstGeom prst="rect">
            <a:avLst/>
          </a:prstGeom>
        </p:spPr>
      </p:pic>
      <p:pic>
        <p:nvPicPr>
          <p:cNvPr id="36" name="Image 35">
            <a:extLst>
              <a:ext uri="{FF2B5EF4-FFF2-40B4-BE49-F238E27FC236}">
                <a16:creationId xmlns:a16="http://schemas.microsoft.com/office/drawing/2014/main" id="{C35F2C68-2613-417D-8956-6EFB721CB7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62167" y="1154847"/>
            <a:ext cx="533400" cy="533400"/>
          </a:xfrm>
          <a:prstGeom prst="rect">
            <a:avLst/>
          </a:prstGeom>
        </p:spPr>
      </p:pic>
      <p:pic>
        <p:nvPicPr>
          <p:cNvPr id="39" name="Image 38">
            <a:extLst>
              <a:ext uri="{FF2B5EF4-FFF2-40B4-BE49-F238E27FC236}">
                <a16:creationId xmlns:a16="http://schemas.microsoft.com/office/drawing/2014/main" id="{C66A826F-DD8D-4DA2-A2FF-00A7054249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2167" y="3879742"/>
            <a:ext cx="533400" cy="533400"/>
          </a:xfrm>
          <a:prstGeom prst="rect">
            <a:avLst/>
          </a:prstGeom>
        </p:spPr>
      </p:pic>
      <p:pic>
        <p:nvPicPr>
          <p:cNvPr id="42" name="Image 41">
            <a:extLst>
              <a:ext uri="{FF2B5EF4-FFF2-40B4-BE49-F238E27FC236}">
                <a16:creationId xmlns:a16="http://schemas.microsoft.com/office/drawing/2014/main" id="{3391A00A-FD62-41E7-8080-E5036FFBFD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2167" y="7792641"/>
            <a:ext cx="533400" cy="533400"/>
          </a:xfrm>
          <a:prstGeom prst="rect">
            <a:avLst/>
          </a:prstGeom>
        </p:spPr>
      </p:pic>
      <p:sp>
        <p:nvSpPr>
          <p:cNvPr id="43" name="ZoneTexte 42">
            <a:extLst>
              <a:ext uri="{FF2B5EF4-FFF2-40B4-BE49-F238E27FC236}">
                <a16:creationId xmlns:a16="http://schemas.microsoft.com/office/drawing/2014/main" id="{7CC83B72-E14C-4545-8741-90BCE0523783}"/>
              </a:ext>
            </a:extLst>
          </p:cNvPr>
          <p:cNvSpPr txBox="1"/>
          <p:nvPr/>
        </p:nvSpPr>
        <p:spPr>
          <a:xfrm>
            <a:off x="1913467" y="1154847"/>
            <a:ext cx="6400800" cy="7171194"/>
          </a:xfrm>
          <a:prstGeom prst="rect">
            <a:avLst/>
          </a:prstGeom>
          <a:noFill/>
        </p:spPr>
        <p:txBody>
          <a:bodyPr wrap="square" rtlCol="0">
            <a:spAutoFit/>
          </a:bodyPr>
          <a:lstStyle/>
          <a:p>
            <a:pPr marL="457200" indent="-457200">
              <a:buAutoNum type="arabicPeriod"/>
            </a:pPr>
            <a:r>
              <a:rPr lang="fr-FR" sz="2000" b="1" dirty="0" err="1"/>
              <a:t>CreditScore</a:t>
            </a:r>
            <a:r>
              <a:rPr lang="fr-FR" sz="2000" b="1" dirty="0"/>
              <a:t>: Les </a:t>
            </a:r>
            <a:r>
              <a:rPr lang="fr-FR" sz="2000" b="1" dirty="0" err="1"/>
              <a:t>churn</a:t>
            </a:r>
            <a:r>
              <a:rPr lang="fr-FR" sz="2000" b="1" dirty="0"/>
              <a:t> ont un score de crédit plus bas.</a:t>
            </a:r>
          </a:p>
          <a:p>
            <a:pPr marL="457200" indent="-457200">
              <a:buAutoNum type="arabicPeriod"/>
            </a:pPr>
            <a:endParaRPr lang="fr-FR" sz="2000" b="1" dirty="0"/>
          </a:p>
          <a:p>
            <a:pPr>
              <a:buFont typeface="Arial" panose="020B0604020202020204" pitchFamily="34" charset="0"/>
              <a:buChar char="•"/>
            </a:pPr>
            <a:r>
              <a:rPr lang="fr-FR" sz="2000" b="1" dirty="0"/>
              <a:t>Amélioration de l'Accès au Crédit</a:t>
            </a:r>
            <a:r>
              <a:rPr lang="fr-FR" sz="2000" dirty="0"/>
              <a:t> : Proposer des conseils financiers pour améliorer le score de crédit des clients à risque.</a:t>
            </a:r>
          </a:p>
          <a:p>
            <a:pPr>
              <a:buFont typeface="Arial" panose="020B0604020202020204" pitchFamily="34" charset="0"/>
              <a:buChar char="•"/>
            </a:pPr>
            <a:r>
              <a:rPr lang="fr-FR" sz="2000" b="1" dirty="0"/>
              <a:t>Éducation Financière</a:t>
            </a:r>
            <a:r>
              <a:rPr lang="fr-FR" sz="2000" dirty="0"/>
              <a:t> : Offrir des ressources éducatives sur la gestion de crédit.</a:t>
            </a:r>
          </a:p>
          <a:p>
            <a:endParaRPr lang="fr-FR" sz="2000" dirty="0"/>
          </a:p>
          <a:p>
            <a:r>
              <a:rPr lang="fr-FR" sz="2000" b="1" dirty="0"/>
              <a:t>2. Age: Les </a:t>
            </a:r>
            <a:r>
              <a:rPr lang="fr-FR" sz="2000" b="1" dirty="0" err="1"/>
              <a:t>churn</a:t>
            </a:r>
            <a:r>
              <a:rPr lang="fr-FR" sz="2000" b="1" dirty="0"/>
              <a:t> sont plus vieux que les </a:t>
            </a:r>
            <a:r>
              <a:rPr lang="fr-FR" sz="2000" b="1" dirty="0" err="1"/>
              <a:t>customers</a:t>
            </a:r>
            <a:r>
              <a:rPr lang="fr-FR" sz="2000" b="1" dirty="0"/>
              <a:t>.</a:t>
            </a:r>
          </a:p>
          <a:p>
            <a:endParaRPr lang="fr-FR" sz="2000" b="1" dirty="0"/>
          </a:p>
          <a:p>
            <a:pPr>
              <a:buFont typeface="Arial" panose="020B0604020202020204" pitchFamily="34" charset="0"/>
              <a:buChar char="•"/>
            </a:pPr>
            <a:r>
              <a:rPr lang="fr-FR" sz="2000" b="1" dirty="0"/>
              <a:t>Programmes Ciblés</a:t>
            </a:r>
            <a:r>
              <a:rPr lang="fr-FR" sz="2000" dirty="0"/>
              <a:t> : Créer des produits ou services adaptés aux besoins des clients plus âgés.</a:t>
            </a:r>
          </a:p>
          <a:p>
            <a:pPr>
              <a:buFont typeface="Arial" panose="020B0604020202020204" pitchFamily="34" charset="0"/>
              <a:buChar char="•"/>
            </a:pPr>
            <a:r>
              <a:rPr lang="fr-FR" sz="2000" b="1" dirty="0"/>
              <a:t>Soutien Personnalisé</a:t>
            </a:r>
            <a:r>
              <a:rPr lang="fr-FR" sz="2000" dirty="0"/>
              <a:t> : Offrir un accompagnement personnalisé pour maintenir l'engagement des clients âgés.</a:t>
            </a:r>
          </a:p>
          <a:p>
            <a:endParaRPr lang="fr-FR" sz="2000" dirty="0"/>
          </a:p>
          <a:p>
            <a:r>
              <a:rPr lang="fr-FR" sz="2000" b="1" dirty="0"/>
              <a:t>3. Balance: Les </a:t>
            </a:r>
            <a:r>
              <a:rPr lang="fr-FR" sz="2000" b="1" dirty="0" err="1"/>
              <a:t>churn</a:t>
            </a:r>
            <a:r>
              <a:rPr lang="fr-FR" sz="2000" b="1" dirty="0"/>
              <a:t> ont des soldes plus élevés.</a:t>
            </a:r>
          </a:p>
          <a:p>
            <a:endParaRPr lang="fr-FR" sz="2000" b="1" dirty="0"/>
          </a:p>
          <a:p>
            <a:pPr>
              <a:buFont typeface="Arial" panose="020B0604020202020204" pitchFamily="34" charset="0"/>
              <a:buChar char="•"/>
            </a:pPr>
            <a:r>
              <a:rPr lang="fr-FR" sz="2000" b="1" dirty="0"/>
              <a:t>Analyse des Comportements</a:t>
            </a:r>
            <a:r>
              <a:rPr lang="fr-FR" sz="2000" dirty="0"/>
              <a:t> : Étudier les raisons pour lesquelles des clients avec des soldes élevés choisissent de partir.</a:t>
            </a:r>
          </a:p>
          <a:p>
            <a:pPr>
              <a:buFont typeface="Arial" panose="020B0604020202020204" pitchFamily="34" charset="0"/>
              <a:buChar char="•"/>
            </a:pPr>
            <a:r>
              <a:rPr lang="fr-FR" sz="2000" b="1" dirty="0"/>
              <a:t>Offres de Fidélisation</a:t>
            </a:r>
            <a:r>
              <a:rPr lang="fr-FR" sz="2000" dirty="0"/>
              <a:t> : Proposer des avantages pour les clients ayant des soldes importants afin de renforcer leur fidélité.</a:t>
            </a:r>
          </a:p>
        </p:txBody>
      </p:sp>
      <p:sp>
        <p:nvSpPr>
          <p:cNvPr id="29" name="Rectangle 28">
            <a:extLst>
              <a:ext uri="{FF2B5EF4-FFF2-40B4-BE49-F238E27FC236}">
                <a16:creationId xmlns:a16="http://schemas.microsoft.com/office/drawing/2014/main" id="{77DF7997-D442-46F5-9244-1B9CB0F21AB6}"/>
              </a:ext>
            </a:extLst>
          </p:cNvPr>
          <p:cNvSpPr/>
          <p:nvPr/>
        </p:nvSpPr>
        <p:spPr>
          <a:xfrm>
            <a:off x="11286067" y="798876"/>
            <a:ext cx="6705600" cy="9373824"/>
          </a:xfrm>
          <a:prstGeom prst="rect">
            <a:avLst/>
          </a:prstGeom>
          <a:blipFill dpi="0" rotWithShape="1">
            <a:blip r:embed="rId2">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ZoneTexte 31">
            <a:extLst>
              <a:ext uri="{FF2B5EF4-FFF2-40B4-BE49-F238E27FC236}">
                <a16:creationId xmlns:a16="http://schemas.microsoft.com/office/drawing/2014/main" id="{902F49E6-9B1D-4A52-99AA-4D38221E2EB2}"/>
              </a:ext>
            </a:extLst>
          </p:cNvPr>
          <p:cNvSpPr txBox="1"/>
          <p:nvPr/>
        </p:nvSpPr>
        <p:spPr>
          <a:xfrm>
            <a:off x="11438467" y="1154847"/>
            <a:ext cx="6400800" cy="8710077"/>
          </a:xfrm>
          <a:prstGeom prst="rect">
            <a:avLst/>
          </a:prstGeom>
          <a:noFill/>
        </p:spPr>
        <p:txBody>
          <a:bodyPr wrap="square" rtlCol="0">
            <a:spAutoFit/>
          </a:bodyPr>
          <a:lstStyle/>
          <a:p>
            <a:r>
              <a:rPr lang="fr-FR" sz="2000" b="1" dirty="0"/>
              <a:t>4. </a:t>
            </a:r>
            <a:r>
              <a:rPr lang="fr-FR" sz="2000" b="1" dirty="0" err="1"/>
              <a:t>EstimatedSalary</a:t>
            </a:r>
            <a:r>
              <a:rPr lang="fr-FR" sz="2000" b="1" dirty="0"/>
              <a:t>: Les </a:t>
            </a:r>
            <a:r>
              <a:rPr lang="fr-FR" sz="2000" b="1" dirty="0" err="1"/>
              <a:t>churn</a:t>
            </a:r>
            <a:r>
              <a:rPr lang="fr-FR" sz="2000" b="1" dirty="0"/>
              <a:t> ont des salaires estimés plus élevés.</a:t>
            </a:r>
          </a:p>
          <a:p>
            <a:pPr>
              <a:buFont typeface="Arial" panose="020B0604020202020204" pitchFamily="34" charset="0"/>
              <a:buChar char="•"/>
            </a:pPr>
            <a:r>
              <a:rPr lang="fr-FR" sz="2000" b="1" dirty="0"/>
              <a:t>Services Premium</a:t>
            </a:r>
            <a:r>
              <a:rPr lang="fr-FR" sz="2000" dirty="0"/>
              <a:t> : Développer des services haut de gamme qui répondent aux attentes des clients à revenu élevé.</a:t>
            </a:r>
          </a:p>
          <a:p>
            <a:pPr>
              <a:buFont typeface="Arial" panose="020B0604020202020204" pitchFamily="34" charset="0"/>
              <a:buChar char="•"/>
            </a:pPr>
            <a:r>
              <a:rPr lang="fr-FR" sz="2000" b="1" dirty="0"/>
              <a:t>Stratégies de Rétention</a:t>
            </a:r>
            <a:r>
              <a:rPr lang="fr-FR" sz="2000" dirty="0"/>
              <a:t> : Élaborer des stratégies spécifiques pour maintenir l'intérêt des clients à revenus élevés.</a:t>
            </a:r>
          </a:p>
          <a:p>
            <a:endParaRPr lang="fr-FR" sz="2000" dirty="0"/>
          </a:p>
          <a:p>
            <a:r>
              <a:rPr lang="fr-FR" sz="2000" b="1" dirty="0"/>
              <a:t>5. Tenure: Le </a:t>
            </a:r>
            <a:r>
              <a:rPr lang="fr-FR" sz="2000" b="1" dirty="0" err="1"/>
              <a:t>churn</a:t>
            </a:r>
            <a:r>
              <a:rPr lang="fr-FR" sz="2000" b="1" dirty="0"/>
              <a:t> ne varie pas avec le temps et reste quelques fois relativement constant.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Analyse de Cohorte</a:t>
            </a:r>
            <a:r>
              <a:rPr kumimoji="0" lang="fr-FR" altLang="fr-FR" sz="2000" b="0" i="0" u="none" strike="noStrike" cap="none" normalizeH="0" baseline="0" dirty="0">
                <a:ln>
                  <a:noFill/>
                </a:ln>
                <a:solidFill>
                  <a:schemeClr val="tx1"/>
                </a:solidFill>
                <a:effectLst/>
              </a:rPr>
              <a:t> : Étudier les groupes de clients par ancienneté pour identifier des tendances spécifiques et comprendre les raisons du </a:t>
            </a:r>
            <a:r>
              <a:rPr kumimoji="0" lang="fr-FR" altLang="fr-FR" sz="2000" b="0" i="0" u="none" strike="noStrike" cap="none" normalizeH="0" baseline="0" dirty="0" err="1">
                <a:ln>
                  <a:noFill/>
                </a:ln>
                <a:solidFill>
                  <a:schemeClr val="tx1"/>
                </a:solidFill>
                <a:effectLst/>
              </a:rPr>
              <a:t>churn</a:t>
            </a:r>
            <a:r>
              <a:rPr kumimoji="0" lang="fr-FR" altLang="fr-FR" sz="2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Engagement Continu</a:t>
            </a:r>
            <a:r>
              <a:rPr kumimoji="0" lang="fr-FR" altLang="fr-FR" sz="2000" b="0" i="0" u="none" strike="noStrike" cap="none" normalizeH="0" baseline="0" dirty="0">
                <a:ln>
                  <a:noFill/>
                </a:ln>
                <a:solidFill>
                  <a:schemeClr val="tx1"/>
                </a:solidFill>
                <a:effectLst/>
              </a:rPr>
              <a:t> : Mettre en place des stratégies de communication régulières pour maintenir l'intérêt des clients, quelle que soit leur ancienneté.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rPr>
              <a:t>Feedback des Clients</a:t>
            </a:r>
            <a:r>
              <a:rPr kumimoji="0" lang="fr-FR" altLang="fr-FR" sz="2000" b="0" i="0" u="none" strike="noStrike" cap="none" normalizeH="0" baseline="0" dirty="0">
                <a:ln>
                  <a:noFill/>
                </a:ln>
                <a:solidFill>
                  <a:schemeClr val="tx1"/>
                </a:solidFill>
                <a:effectLst/>
              </a:rPr>
              <a:t> : Recueillir des retours d'expérience des clients tout au long de leur parcours pour identifier les points de friction qui pourraient influencer leur décision de rester ou de partir. </a:t>
            </a:r>
            <a:endParaRPr lang="fr-FR" sz="2000" dirty="0"/>
          </a:p>
          <a:p>
            <a:endParaRPr lang="fr-FR" sz="2000" dirty="0"/>
          </a:p>
          <a:p>
            <a:r>
              <a:rPr lang="fr-FR" sz="2000" b="1" dirty="0"/>
              <a:t>6. </a:t>
            </a:r>
            <a:r>
              <a:rPr lang="fr-FR" sz="2000" b="1" dirty="0" err="1"/>
              <a:t>NumberOfProducts</a:t>
            </a:r>
            <a:r>
              <a:rPr lang="fr-FR" sz="2000" b="1" dirty="0"/>
              <a:t>: Le </a:t>
            </a:r>
            <a:r>
              <a:rPr lang="fr-FR" sz="2000" b="1" dirty="0" err="1"/>
              <a:t>churn</a:t>
            </a:r>
            <a:r>
              <a:rPr lang="fr-FR" sz="2000" b="1" dirty="0"/>
              <a:t> augmente avec la diminution du nombre de produits.</a:t>
            </a:r>
          </a:p>
          <a:p>
            <a:pPr>
              <a:buFont typeface="Arial" panose="020B0604020202020204" pitchFamily="34" charset="0"/>
              <a:buChar char="•"/>
            </a:pPr>
            <a:r>
              <a:rPr lang="fr-FR" sz="2000" b="1" dirty="0"/>
              <a:t>Cross-</a:t>
            </a:r>
            <a:r>
              <a:rPr lang="fr-FR" sz="2000" b="1" dirty="0" err="1"/>
              <a:t>Selling</a:t>
            </a:r>
            <a:r>
              <a:rPr lang="fr-FR" sz="2000" dirty="0"/>
              <a:t> : Encourager les clients à adopter des produits supplémentaires pour renforcer leur engagement.</a:t>
            </a:r>
          </a:p>
          <a:p>
            <a:pPr>
              <a:buFont typeface="Arial" panose="020B0604020202020204" pitchFamily="34" charset="0"/>
              <a:buChar char="•"/>
            </a:pPr>
            <a:r>
              <a:rPr lang="fr-FR" sz="2000" b="1" dirty="0"/>
              <a:t>Analyse des Besoins</a:t>
            </a:r>
            <a:r>
              <a:rPr lang="fr-FR" sz="2000" dirty="0"/>
              <a:t> : Identifier les besoins des clients pour proposer des produits qui leur correspondent.</a:t>
            </a:r>
          </a:p>
        </p:txBody>
      </p:sp>
      <p:sp>
        <p:nvSpPr>
          <p:cNvPr id="35" name="ZoneTexte 34">
            <a:extLst>
              <a:ext uri="{FF2B5EF4-FFF2-40B4-BE49-F238E27FC236}">
                <a16:creationId xmlns:a16="http://schemas.microsoft.com/office/drawing/2014/main" id="{9483B1DB-5626-4A1C-B8AA-5EEAB972A9A7}"/>
              </a:ext>
            </a:extLst>
          </p:cNvPr>
          <p:cNvSpPr txBox="1"/>
          <p:nvPr/>
        </p:nvSpPr>
        <p:spPr>
          <a:xfrm>
            <a:off x="8047567" y="114301"/>
            <a:ext cx="3611033" cy="430887"/>
          </a:xfrm>
          <a:prstGeom prst="rect">
            <a:avLst/>
          </a:prstGeom>
          <a:noFill/>
        </p:spPr>
        <p:txBody>
          <a:bodyPr wrap="square" rtlCol="0">
            <a:spAutoFit/>
          </a:bodyPr>
          <a:lstStyle/>
          <a:p>
            <a:r>
              <a:rPr lang="fr-CM" sz="2200" b="1" u="sng" dirty="0"/>
              <a:t>SOLUTIONS ENVISAGEABLES</a:t>
            </a:r>
          </a:p>
        </p:txBody>
      </p:sp>
    </p:spTree>
    <p:extLst>
      <p:ext uri="{BB962C8B-B14F-4D97-AF65-F5344CB8AC3E}">
        <p14:creationId xmlns:p14="http://schemas.microsoft.com/office/powerpoint/2010/main" val="291046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AE2450-8794-4E2C-AC4D-93148F3F8076}"/>
              </a:ext>
            </a:extLst>
          </p:cNvPr>
          <p:cNvSpPr txBox="1"/>
          <p:nvPr/>
        </p:nvSpPr>
        <p:spPr>
          <a:xfrm>
            <a:off x="4038600" y="1638300"/>
            <a:ext cx="9982200" cy="4370427"/>
          </a:xfrm>
          <a:prstGeom prst="rect">
            <a:avLst/>
          </a:prstGeom>
          <a:noFill/>
        </p:spPr>
        <p:txBody>
          <a:bodyPr wrap="square" rtlCol="0">
            <a:spAutoFit/>
          </a:bodyPr>
          <a:lstStyle/>
          <a:p>
            <a:pPr algn="ctr"/>
            <a:r>
              <a:rPr lang="fr-CM" sz="3500" b="1" u="sng" dirty="0">
                <a:latin typeface="Times New Roman" panose="02020603050405020304" pitchFamily="18" charset="0"/>
                <a:cs typeface="Times New Roman" panose="02020603050405020304" pitchFamily="18" charset="0"/>
              </a:rPr>
              <a:t>CONCLUSION</a:t>
            </a:r>
            <a:endParaRPr lang="fr-FR" sz="3500" b="1" u="sng" dirty="0">
              <a:latin typeface="Times New Roman" panose="02020603050405020304" pitchFamily="18" charset="0"/>
              <a:cs typeface="Times New Roman" panose="02020603050405020304" pitchFamily="18" charset="0"/>
            </a:endParaRPr>
          </a:p>
          <a:p>
            <a:pPr algn="just"/>
            <a:endParaRPr lang="fr-FR" dirty="0">
              <a:latin typeface="Times New Roman" panose="02020603050405020304" pitchFamily="18" charset="0"/>
              <a:cs typeface="Times New Roman" panose="02020603050405020304" pitchFamily="18" charset="0"/>
            </a:endParaRPr>
          </a:p>
          <a:p>
            <a:pPr algn="just"/>
            <a:r>
              <a:rPr lang="fr-FR" sz="2500" dirty="0">
                <a:latin typeface="Times New Roman" panose="02020603050405020304" pitchFamily="18" charset="0"/>
                <a:cs typeface="Times New Roman" panose="02020603050405020304" pitchFamily="18" charset="0"/>
              </a:rPr>
              <a:t>Cette étude a mis en lumière des insights précieux sur les comportements des clients. Les analyses statistiques, illustrées par des graphiques et tableaux ont révélé des tendances significatives dans les comportements des clients, mettant en évidence l'importance de la segmentation dans les stratégies d'engagement. Les analyses statistiques ont montré des différences notables entre les groupes, soulignant la nécessité d'une approche personnalisée pour améliorer la fidélisation. Ces résultats ouvrent la voie à des recommandations stratégiques pour optimiser les services et répondre aux besoins variés des clients.</a:t>
            </a:r>
            <a:endParaRPr lang="fr-CM"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658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p:nvPr/>
        </p:nvGrpSpPr>
        <p:grpSpPr>
          <a:xfrm>
            <a:off x="3729073" y="4099445"/>
            <a:ext cx="10829854" cy="2088109"/>
            <a:chOff x="0" y="0"/>
            <a:chExt cx="14439805" cy="2784146"/>
          </a:xfrm>
        </p:grpSpPr>
        <p:sp>
          <p:nvSpPr>
            <p:cNvPr id="3" name="TextBox 3"/>
            <p:cNvSpPr txBox="1"/>
            <p:nvPr/>
          </p:nvSpPr>
          <p:spPr>
            <a:xfrm>
              <a:off x="0" y="81068"/>
              <a:ext cx="14439805" cy="1531197"/>
            </a:xfrm>
            <a:prstGeom prst="rect">
              <a:avLst/>
            </a:prstGeom>
          </p:spPr>
          <p:txBody>
            <a:bodyPr lIns="0" tIns="0" rIns="0" bIns="0" rtlCol="0" anchor="t">
              <a:spAutoFit/>
            </a:bodyPr>
            <a:lstStyle/>
            <a:p>
              <a:pPr marL="0" lvl="0" indent="0" algn="ctr">
                <a:lnSpc>
                  <a:spcPts val="8717"/>
                </a:lnSpc>
                <a:spcBef>
                  <a:spcPct val="0"/>
                </a:spcBef>
              </a:pPr>
              <a:r>
                <a:rPr lang="en-US" sz="7925" b="1" u="none">
                  <a:solidFill>
                    <a:srgbClr val="FFFFFF"/>
                  </a:solidFill>
                  <a:latin typeface="Fira Sans Semi-Bold"/>
                  <a:ea typeface="Fira Sans Semi-Bold"/>
                  <a:cs typeface="Fira Sans Semi-Bold"/>
                  <a:sym typeface="Fira Sans Semi-Bold"/>
                </a:rPr>
                <a:t>Merci !</a:t>
              </a:r>
            </a:p>
          </p:txBody>
        </p:sp>
        <p:sp>
          <p:nvSpPr>
            <p:cNvPr id="4" name="TextBox 4"/>
            <p:cNvSpPr txBox="1"/>
            <p:nvPr/>
          </p:nvSpPr>
          <p:spPr>
            <a:xfrm>
              <a:off x="1010170" y="2159871"/>
              <a:ext cx="12419465" cy="612139"/>
            </a:xfrm>
            <a:prstGeom prst="rect">
              <a:avLst/>
            </a:prstGeom>
          </p:spPr>
          <p:txBody>
            <a:bodyPr lIns="0" tIns="0" rIns="0" bIns="0" rtlCol="0" anchor="t">
              <a:spAutoFit/>
            </a:bodyPr>
            <a:lstStyle/>
            <a:p>
              <a:pPr marL="0" lvl="0" indent="0" algn="ctr">
                <a:lnSpc>
                  <a:spcPts val="3705"/>
                </a:lnSpc>
                <a:spcBef>
                  <a:spcPct val="0"/>
                </a:spcBef>
              </a:pPr>
              <a:endParaRPr lang="en-US" sz="2850" b="1" u="none" spc="-57" dirty="0">
                <a:solidFill>
                  <a:srgbClr val="FFFFFF"/>
                </a:solidFill>
                <a:latin typeface="Fira Sans Medium"/>
                <a:ea typeface="Fira Sans Medium"/>
                <a:cs typeface="Fira Sans Medium"/>
                <a:sym typeface="Fira Sans Medium"/>
              </a:endParaRPr>
            </a:p>
          </p:txBody>
        </p:sp>
      </p:grpSp>
      <p:grpSp>
        <p:nvGrpSpPr>
          <p:cNvPr id="5" name="Group 5"/>
          <p:cNvGrpSpPr/>
          <p:nvPr/>
        </p:nvGrpSpPr>
        <p:grpSpPr>
          <a:xfrm>
            <a:off x="11620599" y="8775184"/>
            <a:ext cx="8523290" cy="4392438"/>
            <a:chOff x="0" y="0"/>
            <a:chExt cx="10424273" cy="5372100"/>
          </a:xfrm>
        </p:grpSpPr>
        <p:sp>
          <p:nvSpPr>
            <p:cNvPr id="6" name="Freeform 6"/>
            <p:cNvSpPr/>
            <p:nvPr/>
          </p:nvSpPr>
          <p:spPr>
            <a:xfrm>
              <a:off x="0" y="0"/>
              <a:ext cx="10424273" cy="5372100"/>
            </a:xfrm>
            <a:custGeom>
              <a:avLst/>
              <a:gdLst/>
              <a:ahLst/>
              <a:cxnLst/>
              <a:rect l="l" t="t" r="r" b="b"/>
              <a:pathLst>
                <a:path w="10424273" h="5372100">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id="7" name="Group 7"/>
          <p:cNvGrpSpPr/>
          <p:nvPr/>
        </p:nvGrpSpPr>
        <p:grpSpPr>
          <a:xfrm>
            <a:off x="9916665" y="9258300"/>
            <a:ext cx="3407869" cy="4392438"/>
            <a:chOff x="0" y="0"/>
            <a:chExt cx="4167939" cy="5372100"/>
          </a:xfrm>
        </p:grpSpPr>
        <p:sp>
          <p:nvSpPr>
            <p:cNvPr id="8" name="Freeform 8"/>
            <p:cNvSpPr/>
            <p:nvPr/>
          </p:nvSpPr>
          <p:spPr>
            <a:xfrm>
              <a:off x="0" y="0"/>
              <a:ext cx="4167939" cy="5372100"/>
            </a:xfrm>
            <a:custGeom>
              <a:avLst/>
              <a:gdLst/>
              <a:ahLst/>
              <a:cxnLst/>
              <a:rect l="l" t="t" r="r" b="b"/>
              <a:pathLst>
                <a:path w="4167939" h="5372100">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spTree>
    <p:extLst>
      <p:ext uri="{BB962C8B-B14F-4D97-AF65-F5344CB8AC3E}">
        <p14:creationId xmlns:p14="http://schemas.microsoft.com/office/powerpoint/2010/main" val="2693865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155" y="3660032"/>
            <a:ext cx="4194092" cy="2386677"/>
            <a:chOff x="0" y="0"/>
            <a:chExt cx="5592123" cy="3182237"/>
          </a:xfrm>
        </p:grpSpPr>
        <p:sp>
          <p:nvSpPr>
            <p:cNvPr id="3" name="TextBox 3"/>
            <p:cNvSpPr txBox="1"/>
            <p:nvPr/>
          </p:nvSpPr>
          <p:spPr>
            <a:xfrm>
              <a:off x="0" y="-70555"/>
              <a:ext cx="5592123" cy="1820333"/>
            </a:xfrm>
            <a:prstGeom prst="rect">
              <a:avLst/>
            </a:prstGeom>
          </p:spPr>
          <p:txBody>
            <a:bodyPr lIns="0" tIns="0" rIns="0" bIns="0" rtlCol="0" anchor="t">
              <a:spAutoFit/>
            </a:bodyPr>
            <a:lstStyle/>
            <a:p>
              <a:pPr marL="0" lvl="0" indent="0" algn="l">
                <a:lnSpc>
                  <a:spcPts val="5599"/>
                </a:lnSpc>
                <a:spcBef>
                  <a:spcPct val="0"/>
                </a:spcBef>
              </a:pPr>
              <a:r>
                <a:rPr lang="en-US" sz="3999" b="1" u="none">
                  <a:solidFill>
                    <a:srgbClr val="1836B2"/>
                  </a:solidFill>
                  <a:latin typeface="Fira Sans Medium"/>
                  <a:ea typeface="Fira Sans Medium"/>
                  <a:cs typeface="Fira Sans Medium"/>
                  <a:sym typeface="Fira Sans Medium"/>
                </a:rPr>
                <a:t>Page de</a:t>
              </a:r>
            </a:p>
            <a:p>
              <a:pPr marL="0" lvl="0" indent="0" algn="l">
                <a:lnSpc>
                  <a:spcPts val="5599"/>
                </a:lnSpc>
                <a:spcBef>
                  <a:spcPct val="0"/>
                </a:spcBef>
              </a:pPr>
              <a:r>
                <a:rPr lang="en-US" sz="3999" b="1" u="none">
                  <a:solidFill>
                    <a:srgbClr val="1836B2"/>
                  </a:solidFill>
                  <a:latin typeface="Fira Sans Medium"/>
                  <a:ea typeface="Fira Sans Medium"/>
                  <a:cs typeface="Fira Sans Medium"/>
                  <a:sym typeface="Fira Sans Medium"/>
                </a:rPr>
                <a:t>Ressources</a:t>
              </a:r>
            </a:p>
          </p:txBody>
        </p:sp>
        <p:sp>
          <p:nvSpPr>
            <p:cNvPr id="4" name="TextBox 4"/>
            <p:cNvSpPr txBox="1"/>
            <p:nvPr/>
          </p:nvSpPr>
          <p:spPr>
            <a:xfrm>
              <a:off x="0" y="2378327"/>
              <a:ext cx="5592123" cy="792480"/>
            </a:xfrm>
            <a:prstGeom prst="rect">
              <a:avLst/>
            </a:prstGeom>
          </p:spPr>
          <p:txBody>
            <a:bodyPr lIns="0" tIns="0" rIns="0" bIns="0" rtlCol="0" anchor="t">
              <a:spAutoFit/>
            </a:bodyPr>
            <a:lstStyle/>
            <a:p>
              <a:pPr marL="0" lvl="0" indent="0" algn="l">
                <a:lnSpc>
                  <a:spcPts val="2415"/>
                </a:lnSpc>
                <a:spcBef>
                  <a:spcPct val="0"/>
                </a:spcBef>
              </a:pPr>
              <a:r>
                <a:rPr lang="en-US" sz="1725" u="none" spc="8" dirty="0" err="1">
                  <a:solidFill>
                    <a:srgbClr val="000000"/>
                  </a:solidFill>
                  <a:latin typeface="Fira Sans Light"/>
                  <a:ea typeface="Fira Sans Light"/>
                  <a:cs typeface="Fira Sans Light"/>
                  <a:sym typeface="Fira Sans Light"/>
                </a:rPr>
                <a:t>Utilisez</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ces</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icônes</a:t>
              </a:r>
              <a:r>
                <a:rPr lang="en-US" sz="1725" u="none" spc="8" dirty="0">
                  <a:solidFill>
                    <a:srgbClr val="000000"/>
                  </a:solidFill>
                  <a:latin typeface="Fira Sans Light"/>
                  <a:ea typeface="Fira Sans Light"/>
                  <a:cs typeface="Fira Sans Light"/>
                  <a:sym typeface="Fira Sans Light"/>
                </a:rPr>
                <a:t> et illustrations dans </a:t>
              </a:r>
              <a:r>
                <a:rPr lang="en-US" sz="1725" u="none" spc="8" dirty="0" err="1">
                  <a:solidFill>
                    <a:srgbClr val="000000"/>
                  </a:solidFill>
                  <a:latin typeface="Fira Sans Light"/>
                  <a:ea typeface="Fira Sans Light"/>
                  <a:cs typeface="Fira Sans Light"/>
                  <a:sym typeface="Fira Sans Light"/>
                </a:rPr>
                <a:t>votre</a:t>
              </a:r>
              <a:r>
                <a:rPr lang="en-US" sz="1725" u="none" spc="8" dirty="0">
                  <a:solidFill>
                    <a:srgbClr val="000000"/>
                  </a:solidFill>
                  <a:latin typeface="Fira Sans Light"/>
                  <a:ea typeface="Fira Sans Light"/>
                  <a:cs typeface="Fira Sans Light"/>
                  <a:sym typeface="Fira Sans Light"/>
                </a:rPr>
                <a:t> </a:t>
              </a:r>
              <a:r>
                <a:rPr lang="en-US" sz="1725" u="none" spc="8" dirty="0" err="1">
                  <a:solidFill>
                    <a:srgbClr val="000000"/>
                  </a:solidFill>
                  <a:latin typeface="Fira Sans Light"/>
                  <a:ea typeface="Fira Sans Light"/>
                  <a:cs typeface="Fira Sans Light"/>
                  <a:sym typeface="Fira Sans Light"/>
                </a:rPr>
                <a:t>diaporama</a:t>
              </a:r>
              <a:r>
                <a:rPr lang="en-US" sz="1725" u="none" spc="8" dirty="0">
                  <a:solidFill>
                    <a:srgbClr val="000000"/>
                  </a:solidFill>
                  <a:latin typeface="Fira Sans Light"/>
                  <a:ea typeface="Fira Sans Light"/>
                  <a:cs typeface="Fira Sans Light"/>
                  <a:sym typeface="Fira Sans Light"/>
                </a:rPr>
                <a:t>. Bonne </a:t>
              </a:r>
              <a:r>
                <a:rPr lang="en-US" sz="1725" u="none" spc="8" dirty="0" err="1">
                  <a:solidFill>
                    <a:srgbClr val="000000"/>
                  </a:solidFill>
                  <a:latin typeface="Fira Sans Light"/>
                  <a:ea typeface="Fira Sans Light"/>
                  <a:cs typeface="Fira Sans Light"/>
                  <a:sym typeface="Fira Sans Light"/>
                </a:rPr>
                <a:t>création</a:t>
              </a:r>
              <a:r>
                <a:rPr lang="en-US" sz="1725" u="none" spc="8" dirty="0">
                  <a:solidFill>
                    <a:srgbClr val="000000"/>
                  </a:solidFill>
                  <a:latin typeface="Fira Sans Light"/>
                  <a:ea typeface="Fira Sans Light"/>
                  <a:cs typeface="Fira Sans Light"/>
                  <a:sym typeface="Fira Sans Light"/>
                </a:rPr>
                <a:t> !</a:t>
              </a:r>
            </a:p>
          </p:txBody>
        </p:sp>
      </p:grpSp>
      <p:sp>
        <p:nvSpPr>
          <p:cNvPr id="5" name="Freeform 5"/>
          <p:cNvSpPr/>
          <p:nvPr/>
        </p:nvSpPr>
        <p:spPr>
          <a:xfrm>
            <a:off x="7966654" y="1739139"/>
            <a:ext cx="749691" cy="769273"/>
          </a:xfrm>
          <a:custGeom>
            <a:avLst/>
            <a:gdLst/>
            <a:ahLst/>
            <a:cxnLst/>
            <a:rect l="l" t="t" r="r" b="b"/>
            <a:pathLst>
              <a:path w="749691" h="769273">
                <a:moveTo>
                  <a:pt x="0" y="0"/>
                </a:moveTo>
                <a:lnTo>
                  <a:pt x="749691" y="0"/>
                </a:lnTo>
                <a:lnTo>
                  <a:pt x="749691" y="769273"/>
                </a:lnTo>
                <a:lnTo>
                  <a:pt x="0" y="769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473087" y="1739139"/>
            <a:ext cx="629405" cy="769273"/>
          </a:xfrm>
          <a:custGeom>
            <a:avLst/>
            <a:gdLst/>
            <a:ahLst/>
            <a:cxnLst/>
            <a:rect l="l" t="t" r="r" b="b"/>
            <a:pathLst>
              <a:path w="629405" h="769273">
                <a:moveTo>
                  <a:pt x="0" y="0"/>
                </a:moveTo>
                <a:lnTo>
                  <a:pt x="629405" y="0"/>
                </a:lnTo>
                <a:lnTo>
                  <a:pt x="629405" y="769273"/>
                </a:lnTo>
                <a:lnTo>
                  <a:pt x="0" y="769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907416" y="1782879"/>
            <a:ext cx="1024553" cy="681793"/>
          </a:xfrm>
          <a:custGeom>
            <a:avLst/>
            <a:gdLst/>
            <a:ahLst/>
            <a:cxnLst/>
            <a:rect l="l" t="t" r="r" b="b"/>
            <a:pathLst>
              <a:path w="1024553" h="681793">
                <a:moveTo>
                  <a:pt x="0" y="0"/>
                </a:moveTo>
                <a:lnTo>
                  <a:pt x="1024553" y="0"/>
                </a:lnTo>
                <a:lnTo>
                  <a:pt x="1024553" y="681793"/>
                </a:lnTo>
                <a:lnTo>
                  <a:pt x="0" y="6817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627154" y="1808782"/>
            <a:ext cx="769986" cy="629988"/>
          </a:xfrm>
          <a:custGeom>
            <a:avLst/>
            <a:gdLst/>
            <a:ahLst/>
            <a:cxnLst/>
            <a:rect l="l" t="t" r="r" b="b"/>
            <a:pathLst>
              <a:path w="769986" h="629988">
                <a:moveTo>
                  <a:pt x="0" y="0"/>
                </a:moveTo>
                <a:lnTo>
                  <a:pt x="769986" y="0"/>
                </a:lnTo>
                <a:lnTo>
                  <a:pt x="769986" y="629988"/>
                </a:lnTo>
                <a:lnTo>
                  <a:pt x="0" y="629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482151" y="3256072"/>
            <a:ext cx="1059994" cy="674541"/>
          </a:xfrm>
          <a:custGeom>
            <a:avLst/>
            <a:gdLst/>
            <a:ahLst/>
            <a:cxnLst/>
            <a:rect l="l" t="t" r="r" b="b"/>
            <a:pathLst>
              <a:path w="1059994" h="674541">
                <a:moveTo>
                  <a:pt x="0" y="0"/>
                </a:moveTo>
                <a:lnTo>
                  <a:pt x="1059993" y="0"/>
                </a:lnTo>
                <a:lnTo>
                  <a:pt x="1059993" y="674541"/>
                </a:lnTo>
                <a:lnTo>
                  <a:pt x="0" y="6745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082422" y="3256072"/>
            <a:ext cx="674541" cy="674541"/>
          </a:xfrm>
          <a:custGeom>
            <a:avLst/>
            <a:gdLst/>
            <a:ahLst/>
            <a:cxnLst/>
            <a:rect l="l" t="t" r="r" b="b"/>
            <a:pathLst>
              <a:path w="674541" h="674541">
                <a:moveTo>
                  <a:pt x="0" y="0"/>
                </a:moveTo>
                <a:lnTo>
                  <a:pt x="674541" y="0"/>
                </a:lnTo>
                <a:lnTo>
                  <a:pt x="674541" y="674541"/>
                </a:lnTo>
                <a:lnTo>
                  <a:pt x="0" y="6745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450518" y="3256072"/>
            <a:ext cx="674541" cy="674541"/>
          </a:xfrm>
          <a:custGeom>
            <a:avLst/>
            <a:gdLst/>
            <a:ahLst/>
            <a:cxnLst/>
            <a:rect l="l" t="t" r="r" b="b"/>
            <a:pathLst>
              <a:path w="674541" h="674541">
                <a:moveTo>
                  <a:pt x="0" y="0"/>
                </a:moveTo>
                <a:lnTo>
                  <a:pt x="674542" y="0"/>
                </a:lnTo>
                <a:lnTo>
                  <a:pt x="674542" y="674541"/>
                </a:lnTo>
                <a:lnTo>
                  <a:pt x="0" y="6745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7859634" y="3317365"/>
            <a:ext cx="963731" cy="551955"/>
          </a:xfrm>
          <a:custGeom>
            <a:avLst/>
            <a:gdLst/>
            <a:ahLst/>
            <a:cxnLst/>
            <a:rect l="l" t="t" r="r" b="b"/>
            <a:pathLst>
              <a:path w="963731" h="551955">
                <a:moveTo>
                  <a:pt x="0" y="0"/>
                </a:moveTo>
                <a:lnTo>
                  <a:pt x="963731" y="0"/>
                </a:lnTo>
                <a:lnTo>
                  <a:pt x="963731" y="551955"/>
                </a:lnTo>
                <a:lnTo>
                  <a:pt x="0" y="5519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4136082" y="1739139"/>
            <a:ext cx="805905" cy="769273"/>
          </a:xfrm>
          <a:custGeom>
            <a:avLst/>
            <a:gdLst/>
            <a:ahLst/>
            <a:cxnLst/>
            <a:rect l="l" t="t" r="r" b="b"/>
            <a:pathLst>
              <a:path w="805905" h="769273">
                <a:moveTo>
                  <a:pt x="0" y="0"/>
                </a:moveTo>
                <a:lnTo>
                  <a:pt x="805905" y="0"/>
                </a:lnTo>
                <a:lnTo>
                  <a:pt x="805905" y="769273"/>
                </a:lnTo>
                <a:lnTo>
                  <a:pt x="0" y="7692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8013632" y="4620753"/>
            <a:ext cx="655735" cy="655735"/>
          </a:xfrm>
          <a:custGeom>
            <a:avLst/>
            <a:gdLst/>
            <a:ahLst/>
            <a:cxnLst/>
            <a:rect l="l" t="t" r="r" b="b"/>
            <a:pathLst>
              <a:path w="655735" h="655735">
                <a:moveTo>
                  <a:pt x="0" y="0"/>
                </a:moveTo>
                <a:lnTo>
                  <a:pt x="655735" y="0"/>
                </a:lnTo>
                <a:lnTo>
                  <a:pt x="655735" y="655735"/>
                </a:lnTo>
                <a:lnTo>
                  <a:pt x="0" y="6557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1029367" y="4558295"/>
            <a:ext cx="780651" cy="780651"/>
          </a:xfrm>
          <a:custGeom>
            <a:avLst/>
            <a:gdLst/>
            <a:ahLst/>
            <a:cxnLst/>
            <a:rect l="l" t="t" r="r" b="b"/>
            <a:pathLst>
              <a:path w="780651" h="780651">
                <a:moveTo>
                  <a:pt x="0" y="0"/>
                </a:moveTo>
                <a:lnTo>
                  <a:pt x="780651" y="0"/>
                </a:lnTo>
                <a:lnTo>
                  <a:pt x="780651" y="780651"/>
                </a:lnTo>
                <a:lnTo>
                  <a:pt x="0" y="7806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9442883" y="4558295"/>
            <a:ext cx="689811" cy="780651"/>
          </a:xfrm>
          <a:custGeom>
            <a:avLst/>
            <a:gdLst/>
            <a:ahLst/>
            <a:cxnLst/>
            <a:rect l="l" t="t" r="r" b="b"/>
            <a:pathLst>
              <a:path w="689811" h="780651">
                <a:moveTo>
                  <a:pt x="0" y="0"/>
                </a:moveTo>
                <a:lnTo>
                  <a:pt x="689812" y="0"/>
                </a:lnTo>
                <a:lnTo>
                  <a:pt x="689812" y="780651"/>
                </a:lnTo>
                <a:lnTo>
                  <a:pt x="0" y="7806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12723567" y="4570718"/>
            <a:ext cx="577161" cy="755806"/>
          </a:xfrm>
          <a:custGeom>
            <a:avLst/>
            <a:gdLst/>
            <a:ahLst/>
            <a:cxnLst/>
            <a:rect l="l" t="t" r="r" b="b"/>
            <a:pathLst>
              <a:path w="577161" h="755806">
                <a:moveTo>
                  <a:pt x="0" y="0"/>
                </a:moveTo>
                <a:lnTo>
                  <a:pt x="577161" y="0"/>
                </a:lnTo>
                <a:lnTo>
                  <a:pt x="577161" y="755805"/>
                </a:lnTo>
                <a:lnTo>
                  <a:pt x="0" y="75580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14274502" y="4570718"/>
            <a:ext cx="529064" cy="755806"/>
          </a:xfrm>
          <a:custGeom>
            <a:avLst/>
            <a:gdLst/>
            <a:ahLst/>
            <a:cxnLst/>
            <a:rect l="l" t="t" r="r" b="b"/>
            <a:pathLst>
              <a:path w="529064" h="755806">
                <a:moveTo>
                  <a:pt x="0" y="0"/>
                </a:moveTo>
                <a:lnTo>
                  <a:pt x="529064" y="0"/>
                </a:lnTo>
                <a:lnTo>
                  <a:pt x="529064" y="755805"/>
                </a:lnTo>
                <a:lnTo>
                  <a:pt x="0" y="75580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7980407" y="6047124"/>
            <a:ext cx="722185" cy="722185"/>
          </a:xfrm>
          <a:custGeom>
            <a:avLst/>
            <a:gdLst/>
            <a:ahLst/>
            <a:cxnLst/>
            <a:rect l="l" t="t" r="r" b="b"/>
            <a:pathLst>
              <a:path w="722185" h="722185">
                <a:moveTo>
                  <a:pt x="0" y="0"/>
                </a:moveTo>
                <a:lnTo>
                  <a:pt x="722185" y="0"/>
                </a:lnTo>
                <a:lnTo>
                  <a:pt x="722185" y="722186"/>
                </a:lnTo>
                <a:lnTo>
                  <a:pt x="0" y="722186"/>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12645944" y="7443842"/>
            <a:ext cx="732406" cy="665824"/>
          </a:xfrm>
          <a:custGeom>
            <a:avLst/>
            <a:gdLst/>
            <a:ahLst/>
            <a:cxnLst/>
            <a:rect l="l" t="t" r="r" b="b"/>
            <a:pathLst>
              <a:path w="732406" h="665824">
                <a:moveTo>
                  <a:pt x="0" y="0"/>
                </a:moveTo>
                <a:lnTo>
                  <a:pt x="732407" y="0"/>
                </a:lnTo>
                <a:lnTo>
                  <a:pt x="732407" y="665824"/>
                </a:lnTo>
                <a:lnTo>
                  <a:pt x="0" y="665824"/>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1" name="Freeform 21"/>
          <p:cNvSpPr/>
          <p:nvPr/>
        </p:nvSpPr>
        <p:spPr>
          <a:xfrm>
            <a:off x="11034262" y="7532251"/>
            <a:ext cx="784120" cy="489006"/>
          </a:xfrm>
          <a:custGeom>
            <a:avLst/>
            <a:gdLst/>
            <a:ahLst/>
            <a:cxnLst/>
            <a:rect l="l" t="t" r="r" b="b"/>
            <a:pathLst>
              <a:path w="784120" h="489006">
                <a:moveTo>
                  <a:pt x="0" y="0"/>
                </a:moveTo>
                <a:lnTo>
                  <a:pt x="784120" y="0"/>
                </a:lnTo>
                <a:lnTo>
                  <a:pt x="784120" y="489006"/>
                </a:lnTo>
                <a:lnTo>
                  <a:pt x="0" y="48900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2" name="Freeform 22"/>
          <p:cNvSpPr/>
          <p:nvPr/>
        </p:nvSpPr>
        <p:spPr>
          <a:xfrm>
            <a:off x="7973283" y="7527311"/>
            <a:ext cx="749691" cy="498886"/>
          </a:xfrm>
          <a:custGeom>
            <a:avLst/>
            <a:gdLst/>
            <a:ahLst/>
            <a:cxnLst/>
            <a:rect l="l" t="t" r="r" b="b"/>
            <a:pathLst>
              <a:path w="749691" h="498886">
                <a:moveTo>
                  <a:pt x="0" y="0"/>
                </a:moveTo>
                <a:lnTo>
                  <a:pt x="749692" y="0"/>
                </a:lnTo>
                <a:lnTo>
                  <a:pt x="749692" y="498886"/>
                </a:lnTo>
                <a:lnTo>
                  <a:pt x="0" y="49888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3" name="Freeform 23"/>
          <p:cNvSpPr/>
          <p:nvPr/>
        </p:nvSpPr>
        <p:spPr>
          <a:xfrm>
            <a:off x="9559790" y="7402427"/>
            <a:ext cx="455999" cy="748655"/>
          </a:xfrm>
          <a:custGeom>
            <a:avLst/>
            <a:gdLst/>
            <a:ahLst/>
            <a:cxnLst/>
            <a:rect l="l" t="t" r="r" b="b"/>
            <a:pathLst>
              <a:path w="455999" h="748655">
                <a:moveTo>
                  <a:pt x="0" y="0"/>
                </a:moveTo>
                <a:lnTo>
                  <a:pt x="455999" y="0"/>
                </a:lnTo>
                <a:lnTo>
                  <a:pt x="455999" y="748654"/>
                </a:lnTo>
                <a:lnTo>
                  <a:pt x="0" y="74865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4" name="Freeform 24"/>
          <p:cNvSpPr/>
          <p:nvPr/>
        </p:nvSpPr>
        <p:spPr>
          <a:xfrm>
            <a:off x="12679235" y="6075305"/>
            <a:ext cx="665824" cy="665824"/>
          </a:xfrm>
          <a:custGeom>
            <a:avLst/>
            <a:gdLst/>
            <a:ahLst/>
            <a:cxnLst/>
            <a:rect l="l" t="t" r="r" b="b"/>
            <a:pathLst>
              <a:path w="665824" h="665824">
                <a:moveTo>
                  <a:pt x="0" y="0"/>
                </a:moveTo>
                <a:lnTo>
                  <a:pt x="665824" y="0"/>
                </a:lnTo>
                <a:lnTo>
                  <a:pt x="665824" y="665824"/>
                </a:lnTo>
                <a:lnTo>
                  <a:pt x="0" y="66582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5" name="Freeform 25"/>
          <p:cNvSpPr/>
          <p:nvPr/>
        </p:nvSpPr>
        <p:spPr>
          <a:xfrm>
            <a:off x="11074719" y="6024914"/>
            <a:ext cx="689946" cy="766607"/>
          </a:xfrm>
          <a:custGeom>
            <a:avLst/>
            <a:gdLst/>
            <a:ahLst/>
            <a:cxnLst/>
            <a:rect l="l" t="t" r="r" b="b"/>
            <a:pathLst>
              <a:path w="689946" h="766607">
                <a:moveTo>
                  <a:pt x="0" y="0"/>
                </a:moveTo>
                <a:lnTo>
                  <a:pt x="689947" y="0"/>
                </a:lnTo>
                <a:lnTo>
                  <a:pt x="689947" y="766606"/>
                </a:lnTo>
                <a:lnTo>
                  <a:pt x="0" y="76660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6" name="Freeform 26"/>
          <p:cNvSpPr/>
          <p:nvPr/>
        </p:nvSpPr>
        <p:spPr>
          <a:xfrm>
            <a:off x="9454877" y="6075305"/>
            <a:ext cx="665824" cy="665824"/>
          </a:xfrm>
          <a:custGeom>
            <a:avLst/>
            <a:gdLst/>
            <a:ahLst/>
            <a:cxnLst/>
            <a:rect l="l" t="t" r="r" b="b"/>
            <a:pathLst>
              <a:path w="665824" h="665824">
                <a:moveTo>
                  <a:pt x="0" y="0"/>
                </a:moveTo>
                <a:lnTo>
                  <a:pt x="665824" y="0"/>
                </a:lnTo>
                <a:lnTo>
                  <a:pt x="665824" y="665824"/>
                </a:lnTo>
                <a:lnTo>
                  <a:pt x="0" y="665824"/>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7" name="Freeform 27"/>
          <p:cNvSpPr/>
          <p:nvPr/>
        </p:nvSpPr>
        <p:spPr>
          <a:xfrm>
            <a:off x="14206509" y="6075692"/>
            <a:ext cx="665051" cy="665051"/>
          </a:xfrm>
          <a:custGeom>
            <a:avLst/>
            <a:gdLst/>
            <a:ahLst/>
            <a:cxnLst/>
            <a:rect l="l" t="t" r="r" b="b"/>
            <a:pathLst>
              <a:path w="665051" h="665051">
                <a:moveTo>
                  <a:pt x="0" y="0"/>
                </a:moveTo>
                <a:lnTo>
                  <a:pt x="665051" y="0"/>
                </a:lnTo>
                <a:lnTo>
                  <a:pt x="665051" y="665051"/>
                </a:lnTo>
                <a:lnTo>
                  <a:pt x="0" y="66505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8" name="Freeform 28"/>
          <p:cNvSpPr/>
          <p:nvPr/>
        </p:nvSpPr>
        <p:spPr>
          <a:xfrm>
            <a:off x="14198274" y="7435993"/>
            <a:ext cx="681521" cy="681521"/>
          </a:xfrm>
          <a:custGeom>
            <a:avLst/>
            <a:gdLst/>
            <a:ahLst/>
            <a:cxnLst/>
            <a:rect l="l" t="t" r="r" b="b"/>
            <a:pathLst>
              <a:path w="681521" h="681521">
                <a:moveTo>
                  <a:pt x="0" y="0"/>
                </a:moveTo>
                <a:lnTo>
                  <a:pt x="681521" y="0"/>
                </a:lnTo>
                <a:lnTo>
                  <a:pt x="681521" y="681522"/>
                </a:lnTo>
                <a:lnTo>
                  <a:pt x="0" y="68152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9" name="Freeform 29"/>
          <p:cNvSpPr/>
          <p:nvPr/>
        </p:nvSpPr>
        <p:spPr>
          <a:xfrm>
            <a:off x="15663311" y="1827381"/>
            <a:ext cx="740987" cy="592790"/>
          </a:xfrm>
          <a:custGeom>
            <a:avLst/>
            <a:gdLst/>
            <a:ahLst/>
            <a:cxnLst/>
            <a:rect l="l" t="t" r="r" b="b"/>
            <a:pathLst>
              <a:path w="740987" h="592790">
                <a:moveTo>
                  <a:pt x="0" y="0"/>
                </a:moveTo>
                <a:lnTo>
                  <a:pt x="740987" y="0"/>
                </a:lnTo>
                <a:lnTo>
                  <a:pt x="740987" y="592790"/>
                </a:lnTo>
                <a:lnTo>
                  <a:pt x="0" y="59279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30" name="Freeform 30"/>
          <p:cNvSpPr/>
          <p:nvPr/>
        </p:nvSpPr>
        <p:spPr>
          <a:xfrm>
            <a:off x="15669941" y="7524145"/>
            <a:ext cx="740987" cy="505218"/>
          </a:xfrm>
          <a:custGeom>
            <a:avLst/>
            <a:gdLst/>
            <a:ahLst/>
            <a:cxnLst/>
            <a:rect l="l" t="t" r="r" b="b"/>
            <a:pathLst>
              <a:path w="740987" h="505218">
                <a:moveTo>
                  <a:pt x="0" y="0"/>
                </a:moveTo>
                <a:lnTo>
                  <a:pt x="740987" y="0"/>
                </a:lnTo>
                <a:lnTo>
                  <a:pt x="740987" y="505218"/>
                </a:lnTo>
                <a:lnTo>
                  <a:pt x="0" y="5052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1" name="Freeform 31"/>
          <p:cNvSpPr/>
          <p:nvPr/>
        </p:nvSpPr>
        <p:spPr>
          <a:xfrm>
            <a:off x="15762745" y="6059892"/>
            <a:ext cx="542120" cy="696649"/>
          </a:xfrm>
          <a:custGeom>
            <a:avLst/>
            <a:gdLst/>
            <a:ahLst/>
            <a:cxnLst/>
            <a:rect l="l" t="t" r="r" b="b"/>
            <a:pathLst>
              <a:path w="542120" h="696649">
                <a:moveTo>
                  <a:pt x="0" y="0"/>
                </a:moveTo>
                <a:lnTo>
                  <a:pt x="542120" y="0"/>
                </a:lnTo>
                <a:lnTo>
                  <a:pt x="542120" y="696650"/>
                </a:lnTo>
                <a:lnTo>
                  <a:pt x="0" y="696650"/>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2" name="Freeform 32"/>
          <p:cNvSpPr/>
          <p:nvPr/>
        </p:nvSpPr>
        <p:spPr>
          <a:xfrm>
            <a:off x="15656682" y="3245018"/>
            <a:ext cx="754246" cy="696649"/>
          </a:xfrm>
          <a:custGeom>
            <a:avLst/>
            <a:gdLst/>
            <a:ahLst/>
            <a:cxnLst/>
            <a:rect l="l" t="t" r="r" b="b"/>
            <a:pathLst>
              <a:path w="754246" h="696649">
                <a:moveTo>
                  <a:pt x="0" y="0"/>
                </a:moveTo>
                <a:lnTo>
                  <a:pt x="754246" y="0"/>
                </a:lnTo>
                <a:lnTo>
                  <a:pt x="754246" y="696649"/>
                </a:lnTo>
                <a:lnTo>
                  <a:pt x="0" y="696649"/>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3" name="Freeform 33"/>
          <p:cNvSpPr/>
          <p:nvPr/>
        </p:nvSpPr>
        <p:spPr>
          <a:xfrm>
            <a:off x="15755145" y="4600296"/>
            <a:ext cx="557319" cy="696649"/>
          </a:xfrm>
          <a:custGeom>
            <a:avLst/>
            <a:gdLst/>
            <a:ahLst/>
            <a:cxnLst/>
            <a:rect l="l" t="t" r="r" b="b"/>
            <a:pathLst>
              <a:path w="557319" h="696649">
                <a:moveTo>
                  <a:pt x="0" y="0"/>
                </a:moveTo>
                <a:lnTo>
                  <a:pt x="557319" y="0"/>
                </a:lnTo>
                <a:lnTo>
                  <a:pt x="557319" y="696649"/>
                </a:lnTo>
                <a:lnTo>
                  <a:pt x="0" y="696649"/>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4" name="Freeform 34"/>
          <p:cNvSpPr/>
          <p:nvPr/>
        </p:nvSpPr>
        <p:spPr>
          <a:xfrm>
            <a:off x="14190710" y="3245018"/>
            <a:ext cx="696649" cy="696649"/>
          </a:xfrm>
          <a:custGeom>
            <a:avLst/>
            <a:gdLst/>
            <a:ahLst/>
            <a:cxnLst/>
            <a:rect l="l" t="t" r="r" b="b"/>
            <a:pathLst>
              <a:path w="696649" h="696649">
                <a:moveTo>
                  <a:pt x="0" y="0"/>
                </a:moveTo>
                <a:lnTo>
                  <a:pt x="696649" y="0"/>
                </a:lnTo>
                <a:lnTo>
                  <a:pt x="696649" y="696649"/>
                </a:lnTo>
                <a:lnTo>
                  <a:pt x="0" y="6966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62">
                <a:extLst>
                  <a:ext uri="{96DAC541-7B7A-43D3-8B79-37D633B846F1}">
                    <asvg:svgBlip xmlns:asvg="http://schemas.microsoft.com/office/drawing/2016/SVG/main" r:embed="rId63"/>
                  </a:ext>
                </a:extLst>
              </a:blip>
              <a:stretch>
                <a:fillRect t="-5157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679450"/>
          </a:xfrm>
          <a:prstGeom prst="rect">
            <a:avLst/>
          </a:prstGeom>
        </p:spPr>
        <p:txBody>
          <a:bodyPr lIns="0" tIns="0" rIns="0" bIns="0" rtlCol="0" anchor="t">
            <a:spAutoFit/>
          </a:bodyPr>
          <a:lstStyle/>
          <a:p>
            <a:pPr marL="0" lvl="0" indent="0" algn="l">
              <a:lnSpc>
                <a:spcPts val="5599"/>
              </a:lnSpc>
              <a:spcBef>
                <a:spcPct val="0"/>
              </a:spcBef>
            </a:pPr>
            <a:r>
              <a:rPr lang="en-US" sz="3999" b="1" dirty="0">
                <a:solidFill>
                  <a:srgbClr val="FFFFFF"/>
                </a:solidFill>
                <a:latin typeface="Fira Sans Medium"/>
                <a:ea typeface="Fira Sans Medium"/>
                <a:cs typeface="Fira Sans Medium"/>
                <a:sym typeface="Fira Sans Medium"/>
              </a:rPr>
              <a:t>Dictionnaire de </a:t>
            </a:r>
            <a:r>
              <a:rPr lang="en-US" sz="3999" b="1" dirty="0" err="1">
                <a:solidFill>
                  <a:srgbClr val="FFFFFF"/>
                </a:solidFill>
                <a:latin typeface="Fira Sans Medium"/>
                <a:ea typeface="Fira Sans Medium"/>
                <a:cs typeface="Fira Sans Medium"/>
                <a:sym typeface="Fira Sans Medium"/>
              </a:rPr>
              <a:t>données</a:t>
            </a:r>
            <a:endParaRPr lang="en-US" sz="3999" b="1" dirty="0">
              <a:solidFill>
                <a:srgbClr val="FFFFFF"/>
              </a:solidFill>
              <a:latin typeface="Fira Sans Medium"/>
              <a:ea typeface="Fira Sans Medium"/>
              <a:cs typeface="Fira Sans Medium"/>
              <a:sym typeface="Fira Sans Medium"/>
            </a:endParaRP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asvg="http://schemas.microsoft.com/office/drawing/2016/SVG/main" r:embed="rId3"/>
                </a:ext>
              </a:extLst>
            </a:blip>
            <a:stretch>
              <a:fillRect t="-51576"/>
            </a:stretch>
          </a:blipFill>
        </p:spPr>
      </p:sp>
      <p:graphicFrame>
        <p:nvGraphicFramePr>
          <p:cNvPr id="17" name="Tableau 16">
            <a:extLst>
              <a:ext uri="{FF2B5EF4-FFF2-40B4-BE49-F238E27FC236}">
                <a16:creationId xmlns:a16="http://schemas.microsoft.com/office/drawing/2014/main" id="{473B7F8B-0F3F-4490-B556-E4159452EAF6}"/>
              </a:ext>
            </a:extLst>
          </p:cNvPr>
          <p:cNvGraphicFramePr>
            <a:graphicFrameLocks noGrp="1"/>
          </p:cNvGraphicFramePr>
          <p:nvPr>
            <p:extLst>
              <p:ext uri="{D42A27DB-BD31-4B8C-83A1-F6EECF244321}">
                <p14:modId xmlns:p14="http://schemas.microsoft.com/office/powerpoint/2010/main" val="789725661"/>
              </p:ext>
            </p:extLst>
          </p:nvPr>
        </p:nvGraphicFramePr>
        <p:xfrm>
          <a:off x="228601" y="2933700"/>
          <a:ext cx="11963400" cy="7086604"/>
        </p:xfrm>
        <a:graphic>
          <a:graphicData uri="http://schemas.openxmlformats.org/drawingml/2006/table">
            <a:tbl>
              <a:tblPr firstRow="1">
                <a:tableStyleId>{284E427A-3D55-4303-BF80-6455036E1DE7}</a:tableStyleId>
              </a:tblPr>
              <a:tblGrid>
                <a:gridCol w="1536229">
                  <a:extLst>
                    <a:ext uri="{9D8B030D-6E8A-4147-A177-3AD203B41FA5}">
                      <a16:colId xmlns:a16="http://schemas.microsoft.com/office/drawing/2014/main" val="3181414462"/>
                    </a:ext>
                  </a:extLst>
                </a:gridCol>
                <a:gridCol w="2509179">
                  <a:extLst>
                    <a:ext uri="{9D8B030D-6E8A-4147-A177-3AD203B41FA5}">
                      <a16:colId xmlns:a16="http://schemas.microsoft.com/office/drawing/2014/main" val="1677257217"/>
                    </a:ext>
                  </a:extLst>
                </a:gridCol>
                <a:gridCol w="1747464">
                  <a:extLst>
                    <a:ext uri="{9D8B030D-6E8A-4147-A177-3AD203B41FA5}">
                      <a16:colId xmlns:a16="http://schemas.microsoft.com/office/drawing/2014/main" val="2525398548"/>
                    </a:ext>
                  </a:extLst>
                </a:gridCol>
                <a:gridCol w="3098066">
                  <a:extLst>
                    <a:ext uri="{9D8B030D-6E8A-4147-A177-3AD203B41FA5}">
                      <a16:colId xmlns:a16="http://schemas.microsoft.com/office/drawing/2014/main" val="438072737"/>
                    </a:ext>
                  </a:extLst>
                </a:gridCol>
                <a:gridCol w="3072462">
                  <a:extLst>
                    <a:ext uri="{9D8B030D-6E8A-4147-A177-3AD203B41FA5}">
                      <a16:colId xmlns:a16="http://schemas.microsoft.com/office/drawing/2014/main" val="3484936954"/>
                    </a:ext>
                  </a:extLst>
                </a:gridCol>
              </a:tblGrid>
              <a:tr h="277200">
                <a:tc>
                  <a:txBody>
                    <a:bodyPr/>
                    <a:lstStyle/>
                    <a:p>
                      <a:pPr algn="ctr" fontAlgn="ctr"/>
                      <a:r>
                        <a:rPr lang="fr-CM" sz="1700" u="none" strike="noStrike" dirty="0">
                          <a:effectLst/>
                        </a:rPr>
                        <a:t>N°</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Variables</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Types</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Description</a:t>
                      </a:r>
                      <a:endParaRPr lang="fr-CM" sz="1700" b="1" i="0" u="none" strike="noStrike" dirty="0">
                        <a:solidFill>
                          <a:srgbClr val="FFFFFF"/>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Contenus</a:t>
                      </a:r>
                      <a:endParaRPr lang="fr-CM" sz="1700" b="1" i="0" u="none" strike="noStrike" dirty="0">
                        <a:solidFill>
                          <a:srgbClr val="FFFFFF"/>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393847097"/>
                  </a:ext>
                </a:extLst>
              </a:tr>
              <a:tr h="813300">
                <a:tc>
                  <a:txBody>
                    <a:bodyPr/>
                    <a:lstStyle/>
                    <a:p>
                      <a:pPr algn="ctr" fontAlgn="ctr"/>
                      <a:r>
                        <a:rPr lang="fr-CM" sz="1700" u="none" strike="noStrike">
                          <a:effectLst/>
                        </a:rPr>
                        <a:t>1</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err="1">
                          <a:effectLst/>
                        </a:rPr>
                        <a:t>CreditScore</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Quantitative discrète</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dirty="0">
                          <a:effectLst/>
                        </a:rPr>
                        <a:t>Décrit le score que la banque attribue aux clients en fonction de leur transaction</a:t>
                      </a:r>
                      <a:endParaRPr lang="fr-FR"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619, 608</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2950222263"/>
                  </a:ext>
                </a:extLst>
              </a:tr>
              <a:tr h="545250">
                <a:tc>
                  <a:txBody>
                    <a:bodyPr/>
                    <a:lstStyle/>
                    <a:p>
                      <a:pPr algn="ctr" fontAlgn="ctr"/>
                      <a:r>
                        <a:rPr lang="fr-CM" sz="1700" u="none" strike="noStrike" dirty="0">
                          <a:effectLst/>
                        </a:rPr>
                        <a:t>2</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Geography</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Qualitative nominale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Décrit la situation géographique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France, Spain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920475193"/>
                  </a:ext>
                </a:extLst>
              </a:tr>
              <a:tr h="545250">
                <a:tc>
                  <a:txBody>
                    <a:bodyPr/>
                    <a:lstStyle/>
                    <a:p>
                      <a:pPr algn="ctr" fontAlgn="ctr"/>
                      <a:r>
                        <a:rPr lang="fr-CM" sz="1700" u="none" strike="noStrike">
                          <a:effectLst/>
                        </a:rPr>
                        <a:t>3</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err="1">
                          <a:effectLst/>
                        </a:rPr>
                        <a:t>Gender</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Décrit le sexe </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Male, Female</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2472326986"/>
                  </a:ext>
                </a:extLst>
              </a:tr>
              <a:tr h="545250">
                <a:tc>
                  <a:txBody>
                    <a:bodyPr/>
                    <a:lstStyle/>
                    <a:p>
                      <a:pPr algn="ctr" fontAlgn="ctr"/>
                      <a:r>
                        <a:rPr lang="fr-CM" sz="1700" u="none" strike="noStrike" dirty="0">
                          <a:effectLst/>
                        </a:rPr>
                        <a:t>4</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Age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discrète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Décrit l'âge (en années)</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41, 42,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964685297"/>
                  </a:ext>
                </a:extLst>
              </a:tr>
              <a:tr h="545250">
                <a:tc>
                  <a:txBody>
                    <a:bodyPr/>
                    <a:lstStyle/>
                    <a:p>
                      <a:pPr algn="ctr" fontAlgn="ctr"/>
                      <a:r>
                        <a:rPr lang="fr-CM" sz="1700" u="none" strike="noStrike">
                          <a:effectLst/>
                        </a:rPr>
                        <a:t>5</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Tenure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Quantitative discrète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décrit l'ancienneté (en années)</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8, …</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3674481851"/>
                  </a:ext>
                </a:extLst>
              </a:tr>
              <a:tr h="545250">
                <a:tc>
                  <a:txBody>
                    <a:bodyPr/>
                    <a:lstStyle/>
                    <a:p>
                      <a:pPr algn="ctr" fontAlgn="ctr"/>
                      <a:r>
                        <a:rPr lang="fr-CM" sz="1700" u="none" strike="noStrike" dirty="0">
                          <a:effectLst/>
                        </a:rPr>
                        <a:t>6</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Balance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continue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Décrit le montant dans un compte (en FCFA)</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0, 83807.86</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290639086"/>
                  </a:ext>
                </a:extLst>
              </a:tr>
              <a:tr h="813300">
                <a:tc>
                  <a:txBody>
                    <a:bodyPr/>
                    <a:lstStyle/>
                    <a:p>
                      <a:pPr algn="ctr" fontAlgn="ctr"/>
                      <a:r>
                        <a:rPr lang="fr-CM" sz="1700" u="none" strike="noStrike">
                          <a:effectLst/>
                        </a:rPr>
                        <a:t>7</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NumOfProducts</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Quantitative discrète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Décrit le nombre de produits ou de services souscrits par le client</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3, …</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432010880"/>
                  </a:ext>
                </a:extLst>
              </a:tr>
              <a:tr h="813300">
                <a:tc>
                  <a:txBody>
                    <a:bodyPr/>
                    <a:lstStyle/>
                    <a:p>
                      <a:pPr algn="ctr" fontAlgn="ctr"/>
                      <a:r>
                        <a:rPr lang="fr-CM" sz="1700" u="none" strike="noStrike" dirty="0">
                          <a:effectLst/>
                        </a:rPr>
                        <a:t>8</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err="1">
                          <a:effectLst/>
                        </a:rPr>
                        <a:t>HasCrCard</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Qualitative nominale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Dit si la population étudiée possède ou non une carte de crédit</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1, 0</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2330902274"/>
                  </a:ext>
                </a:extLst>
              </a:tr>
              <a:tr h="549002">
                <a:tc>
                  <a:txBody>
                    <a:bodyPr/>
                    <a:lstStyle/>
                    <a:p>
                      <a:pPr algn="ctr" fontAlgn="ctr"/>
                      <a:r>
                        <a:rPr lang="fr-CM" sz="1700" u="none" strike="noStrike">
                          <a:effectLst/>
                        </a:rPr>
                        <a:t>9</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IsActiveMember</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Dit si la population étudiée est ou pas un membre actif</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1, 0</a:t>
                      </a:r>
                      <a:endParaRPr lang="fr-CM" sz="1700" b="0" i="0" u="none" strike="noStrike">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1208882242"/>
                  </a:ext>
                </a:extLst>
              </a:tr>
              <a:tr h="545250">
                <a:tc>
                  <a:txBody>
                    <a:bodyPr/>
                    <a:lstStyle/>
                    <a:p>
                      <a:pPr algn="ctr" fontAlgn="ctr"/>
                      <a:r>
                        <a:rPr lang="fr-CM" sz="1700" u="none" strike="noStrike" dirty="0">
                          <a:effectLst/>
                        </a:rPr>
                        <a:t>10</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err="1">
                          <a:effectLst/>
                        </a:rPr>
                        <a:t>EstimatedSalary</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Quantitative continue</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FR" sz="1700" u="none" strike="noStrike" dirty="0">
                          <a:effectLst/>
                        </a:rPr>
                        <a:t>Décrit le salaire estimé mensuel (en FCFA)</a:t>
                      </a:r>
                      <a:endParaRPr lang="fr-FR"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tc>
                  <a:txBody>
                    <a:bodyPr/>
                    <a:lstStyle/>
                    <a:p>
                      <a:pPr algn="ctr" fontAlgn="ctr"/>
                      <a:r>
                        <a:rPr lang="fr-CM" sz="1700" u="none" strike="noStrike" dirty="0">
                          <a:effectLst/>
                        </a:rPr>
                        <a:t>101348.88, 112542.58, …</a:t>
                      </a:r>
                      <a:endParaRPr lang="fr-CM" sz="1700" b="0" i="0" u="none" strike="noStrike" dirty="0">
                        <a:solidFill>
                          <a:srgbClr val="000000"/>
                        </a:solidFill>
                        <a:effectLst/>
                        <a:latin typeface="Calibri" panose="020F0502020204030204" pitchFamily="34" charset="0"/>
                      </a:endParaRPr>
                    </a:p>
                  </a:txBody>
                  <a:tcPr marL="7803" marR="7803" marT="7803" marB="0" anchor="ctr">
                    <a:solidFill>
                      <a:schemeClr val="bg1"/>
                    </a:solidFill>
                  </a:tcPr>
                </a:tc>
                <a:extLst>
                  <a:ext uri="{0D108BD9-81ED-4DB2-BD59-A6C34878D82A}">
                    <a16:rowId xmlns:a16="http://schemas.microsoft.com/office/drawing/2014/main" val="739553991"/>
                  </a:ext>
                </a:extLst>
              </a:tr>
              <a:tr h="549002">
                <a:tc>
                  <a:txBody>
                    <a:bodyPr/>
                    <a:lstStyle/>
                    <a:p>
                      <a:pPr algn="ctr" fontAlgn="ctr"/>
                      <a:r>
                        <a:rPr lang="fr-CM" sz="1700" u="none" strike="noStrike">
                          <a:effectLst/>
                        </a:rPr>
                        <a:t>11</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Exited</a:t>
                      </a:r>
                      <a:endParaRPr lang="fr-CM" sz="1700" b="0" i="0" u="none" strike="noStrike" dirty="0">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a:effectLst/>
                        </a:rPr>
                        <a:t>Qualitative nominale</a:t>
                      </a:r>
                      <a:endParaRPr lang="fr-CM"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FR" sz="1700" u="none" strike="noStrike">
                          <a:effectLst/>
                        </a:rPr>
                        <a:t>Dit si la population étudiée a ou pas quitté le site</a:t>
                      </a:r>
                      <a:endParaRPr lang="fr-FR" sz="1700" b="0" i="0" u="none" strike="noStrike">
                        <a:solidFill>
                          <a:srgbClr val="000000"/>
                        </a:solidFill>
                        <a:effectLst/>
                        <a:latin typeface="Calibri" panose="020F0502020204030204" pitchFamily="34" charset="0"/>
                      </a:endParaRPr>
                    </a:p>
                  </a:txBody>
                  <a:tcPr marL="7803" marR="7803" marT="7803" marB="0" anchor="ctr"/>
                </a:tc>
                <a:tc>
                  <a:txBody>
                    <a:bodyPr/>
                    <a:lstStyle/>
                    <a:p>
                      <a:pPr algn="ctr" fontAlgn="ctr"/>
                      <a:r>
                        <a:rPr lang="fr-CM" sz="1700" u="none" strike="noStrike" dirty="0">
                          <a:effectLst/>
                        </a:rPr>
                        <a:t>1, 0</a:t>
                      </a:r>
                      <a:endParaRPr lang="fr-CM" sz="1700" b="0" i="0" u="none" strike="noStrike" dirty="0">
                        <a:solidFill>
                          <a:srgbClr val="000000"/>
                        </a:solidFill>
                        <a:effectLst/>
                        <a:latin typeface="Calibri" panose="020F0502020204030204" pitchFamily="34" charset="0"/>
                      </a:endParaRPr>
                    </a:p>
                  </a:txBody>
                  <a:tcPr marL="7803" marR="7803" marT="7803" marB="0" anchor="ctr"/>
                </a:tc>
                <a:extLst>
                  <a:ext uri="{0D108BD9-81ED-4DB2-BD59-A6C34878D82A}">
                    <a16:rowId xmlns:a16="http://schemas.microsoft.com/office/drawing/2014/main" val="4292528915"/>
                  </a:ext>
                </a:extLst>
              </a:tr>
            </a:tbl>
          </a:graphicData>
        </a:graphic>
      </p:graphicFrame>
      <p:sp>
        <p:nvSpPr>
          <p:cNvPr id="18" name="TextBox 8">
            <a:extLst>
              <a:ext uri="{FF2B5EF4-FFF2-40B4-BE49-F238E27FC236}">
                <a16:creationId xmlns:a16="http://schemas.microsoft.com/office/drawing/2014/main" id="{73420452-0A5B-4469-AFC3-8F137DD9ED8B}"/>
              </a:ext>
            </a:extLst>
          </p:cNvPr>
          <p:cNvSpPr txBox="1"/>
          <p:nvPr/>
        </p:nvSpPr>
        <p:spPr>
          <a:xfrm>
            <a:off x="12572999" y="3848100"/>
            <a:ext cx="5498206" cy="4770537"/>
          </a:xfrm>
          <a:prstGeom prst="rect">
            <a:avLst/>
          </a:prstGeom>
        </p:spPr>
        <p:txBody>
          <a:bodyPr wrap="square" lIns="0" tIns="0" rIns="0" bIns="0" rtlCol="0" anchor="t">
            <a:spAutoFit/>
          </a:bodyPr>
          <a:lstStyle/>
          <a:p>
            <a:pPr marL="0" lvl="0" indent="0" algn="just">
              <a:lnSpc>
                <a:spcPts val="3120"/>
              </a:lnSpc>
              <a:spcBef>
                <a:spcPct val="0"/>
              </a:spcBef>
            </a:pPr>
            <a:r>
              <a:rPr lang="en-US" sz="2600" b="1" u="none" spc="78" dirty="0" err="1">
                <a:solidFill>
                  <a:srgbClr val="000000"/>
                </a:solidFill>
                <a:latin typeface="Fira Sans Semi-Bold"/>
                <a:ea typeface="Fira Sans Semi-Bold"/>
                <a:cs typeface="Fira Sans Semi-Bold"/>
                <a:sym typeface="Fira Sans Semi-Bold"/>
              </a:rPr>
              <a:t>Ici</a:t>
            </a:r>
            <a:r>
              <a:rPr lang="en-US" sz="2600" b="1" u="none" spc="78" dirty="0">
                <a:solidFill>
                  <a:srgbClr val="000000"/>
                </a:solidFill>
                <a:latin typeface="Fira Sans Semi-Bold"/>
                <a:ea typeface="Fira Sans Semi-Bold"/>
                <a:cs typeface="Fira Sans Semi-Bold"/>
                <a:sym typeface="Fira Sans Semi-Bold"/>
              </a:rPr>
              <a:t>, </a:t>
            </a:r>
            <a:r>
              <a:rPr lang="en-US" sz="2600" b="1" u="none" spc="78" dirty="0" err="1">
                <a:solidFill>
                  <a:srgbClr val="000000"/>
                </a:solidFill>
                <a:latin typeface="Fira Sans Semi-Bold"/>
                <a:ea typeface="Fira Sans Semi-Bold"/>
                <a:cs typeface="Fira Sans Semi-Bold"/>
                <a:sym typeface="Fira Sans Semi-Bold"/>
              </a:rPr>
              <a:t>notre</a:t>
            </a:r>
            <a:r>
              <a:rPr lang="en-US" sz="2600" b="1" u="none" spc="78" dirty="0">
                <a:solidFill>
                  <a:srgbClr val="000000"/>
                </a:solidFill>
                <a:latin typeface="Fira Sans Semi-Bold"/>
                <a:ea typeface="Fira Sans Semi-Bold"/>
                <a:cs typeface="Fira Sans Semi-Bold"/>
                <a:sym typeface="Fira Sans Semi-Bold"/>
              </a:rPr>
              <a:t> </a:t>
            </a:r>
            <a:r>
              <a:rPr lang="fr-CM" sz="2600" b="1" u="none" spc="78" dirty="0">
                <a:solidFill>
                  <a:srgbClr val="000000"/>
                </a:solidFill>
                <a:latin typeface="Fira Sans Semi-Bold"/>
                <a:ea typeface="Fira Sans Semi-Bold"/>
                <a:cs typeface="Fira Sans Semi-Bold"/>
                <a:sym typeface="Fira Sans Semi-Bold"/>
              </a:rPr>
              <a:t>étude va s’</a:t>
            </a:r>
            <a:r>
              <a:rPr lang="fr-CM" sz="2600" b="1" u="none" spc="78" dirty="0" err="1">
                <a:solidFill>
                  <a:srgbClr val="000000"/>
                </a:solidFill>
                <a:latin typeface="Fira Sans Semi-Bold"/>
                <a:ea typeface="Fira Sans Semi-Bold"/>
                <a:cs typeface="Fira Sans Semi-Bold"/>
                <a:sym typeface="Fira Sans Semi-Bold"/>
              </a:rPr>
              <a:t>apesantir</a:t>
            </a:r>
            <a:r>
              <a:rPr lang="fr-CM" sz="2600" b="1" u="none" spc="78" dirty="0">
                <a:solidFill>
                  <a:srgbClr val="000000"/>
                </a:solidFill>
                <a:latin typeface="Fira Sans Semi-Bold"/>
                <a:ea typeface="Fira Sans Semi-Bold"/>
                <a:cs typeface="Fira Sans Semi-Bold"/>
                <a:sym typeface="Fira Sans Semi-Bold"/>
              </a:rPr>
              <a:t> sur la </a:t>
            </a:r>
            <a:r>
              <a:rPr lang="fr-CM" sz="2600" b="1" spc="78" dirty="0">
                <a:solidFill>
                  <a:srgbClr val="000000"/>
                </a:solidFill>
                <a:latin typeface="Fira Sans Semi-Bold"/>
                <a:ea typeface="Fira Sans Semi-Bold"/>
                <a:cs typeface="Fira Sans Semi-Bold"/>
                <a:sym typeface="Fira Sans Semi-Bold"/>
              </a:rPr>
              <a:t>variable Exited ainsi que les liens entre elle et les autres variables.</a:t>
            </a:r>
          </a:p>
          <a:p>
            <a:pPr marL="0" lvl="0" indent="0" algn="just">
              <a:lnSpc>
                <a:spcPts val="3120"/>
              </a:lnSpc>
              <a:spcBef>
                <a:spcPct val="0"/>
              </a:spcBef>
            </a:pPr>
            <a:endParaRPr lang="fr-CM" sz="2600" b="1" u="none" spc="78" dirty="0">
              <a:solidFill>
                <a:srgbClr val="000000"/>
              </a:solidFill>
              <a:latin typeface="Fira Sans Semi-Bold"/>
              <a:ea typeface="Fira Sans Semi-Bold"/>
              <a:cs typeface="Fira Sans Semi-Bold"/>
              <a:sym typeface="Fira Sans Semi-Bold"/>
            </a:endParaRPr>
          </a:p>
          <a:p>
            <a:pPr marL="0" lvl="0" indent="0" algn="just">
              <a:lnSpc>
                <a:spcPts val="3120"/>
              </a:lnSpc>
              <a:spcBef>
                <a:spcPct val="0"/>
              </a:spcBef>
            </a:pPr>
            <a:r>
              <a:rPr lang="fr-CM" sz="2600" b="1" spc="78" dirty="0">
                <a:solidFill>
                  <a:srgbClr val="000000"/>
                </a:solidFill>
                <a:latin typeface="Fira Sans Semi-Bold"/>
                <a:ea typeface="Fira Sans Semi-Bold"/>
                <a:cs typeface="Fira Sans Semi-Bold"/>
                <a:sym typeface="Fira Sans Semi-Bold"/>
              </a:rPr>
              <a:t>La variable Exited permet de définir si un individu est encore client ou non de la structure étudiée (idéalement une structure financière). Lorsqu’elle vaut 1, l’individu n’est plus client et 0, il est toujours client.</a:t>
            </a:r>
            <a:endParaRPr lang="en-US" sz="2600" b="1" u="none" spc="78" dirty="0">
              <a:solidFill>
                <a:srgbClr val="000000"/>
              </a:solidFill>
              <a:latin typeface="Fira Sans Semi-Bold"/>
              <a:ea typeface="Fira Sans Semi-Bold"/>
              <a:cs typeface="Fira Sans Semi-Bold"/>
              <a:sym typeface="Fira Sa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26452" y="0"/>
            <a:ext cx="8861548" cy="10287000"/>
            <a:chOff x="0" y="0"/>
            <a:chExt cx="2333906" cy="2831397"/>
          </a:xfrm>
        </p:grpSpPr>
        <p:sp>
          <p:nvSpPr>
            <p:cNvPr id="3" name="Freeform 3"/>
            <p:cNvSpPr/>
            <p:nvPr/>
          </p:nvSpPr>
          <p:spPr>
            <a:xfrm>
              <a:off x="0" y="0"/>
              <a:ext cx="2333906" cy="2831397"/>
            </a:xfrm>
            <a:custGeom>
              <a:avLst/>
              <a:gdLst/>
              <a:ahLst/>
              <a:cxnLst/>
              <a:rect l="l" t="t" r="r" b="b"/>
              <a:pathLst>
                <a:path w="2333906" h="2831397">
                  <a:moveTo>
                    <a:pt x="0" y="0"/>
                  </a:moveTo>
                  <a:lnTo>
                    <a:pt x="2333906" y="0"/>
                  </a:lnTo>
                  <a:lnTo>
                    <a:pt x="2333906" y="2831397"/>
                  </a:lnTo>
                  <a:lnTo>
                    <a:pt x="0" y="2831397"/>
                  </a:lnTo>
                  <a:close/>
                </a:path>
              </a:pathLst>
            </a:custGeom>
            <a:solidFill>
              <a:srgbClr val="EDECED"/>
            </a:solidFill>
          </p:spPr>
        </p:sp>
        <p:sp>
          <p:nvSpPr>
            <p:cNvPr id="4" name="TextBox 4"/>
            <p:cNvSpPr txBox="1"/>
            <p:nvPr/>
          </p:nvSpPr>
          <p:spPr>
            <a:xfrm>
              <a:off x="0" y="-47625"/>
              <a:ext cx="2333906" cy="2879022"/>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028700" y="1085850"/>
            <a:ext cx="6877198" cy="1076008"/>
          </a:xfrm>
          <a:prstGeom prst="rect">
            <a:avLst/>
          </a:prstGeom>
        </p:spPr>
        <p:txBody>
          <a:bodyPr lIns="0" tIns="0" rIns="0" bIns="0" rtlCol="0" anchor="t">
            <a:spAutoFit/>
          </a:bodyPr>
          <a:lstStyle/>
          <a:p>
            <a:pPr marL="0" lvl="0" indent="0" algn="l">
              <a:lnSpc>
                <a:spcPts val="8222"/>
              </a:lnSpc>
              <a:spcBef>
                <a:spcPct val="0"/>
              </a:spcBef>
            </a:pPr>
            <a:r>
              <a:rPr lang="en-US" sz="7475" b="1" dirty="0">
                <a:solidFill>
                  <a:srgbClr val="000000"/>
                </a:solidFill>
                <a:latin typeface="Fira Sans Semi-Bold"/>
                <a:ea typeface="Fira Sans Semi-Bold"/>
                <a:cs typeface="Fira Sans Semi-Bold"/>
                <a:sym typeface="Fira Sans Semi-Bold"/>
              </a:rPr>
              <a:t>Variable Exited</a:t>
            </a:r>
          </a:p>
        </p:txBody>
      </p:sp>
      <p:grpSp>
        <p:nvGrpSpPr>
          <p:cNvPr id="7" name="Group 7"/>
          <p:cNvGrpSpPr/>
          <p:nvPr/>
        </p:nvGrpSpPr>
        <p:grpSpPr>
          <a:xfrm>
            <a:off x="1028700" y="3162301"/>
            <a:ext cx="6001716" cy="5637733"/>
            <a:chOff x="0" y="-4449809"/>
            <a:chExt cx="8002289" cy="7516982"/>
          </a:xfrm>
        </p:grpSpPr>
        <p:sp>
          <p:nvSpPr>
            <p:cNvPr id="8" name="TextBox 8"/>
            <p:cNvSpPr txBox="1"/>
            <p:nvPr/>
          </p:nvSpPr>
          <p:spPr>
            <a:xfrm>
              <a:off x="0" y="-4449809"/>
              <a:ext cx="8002289" cy="1590179"/>
            </a:xfrm>
            <a:prstGeom prst="rect">
              <a:avLst/>
            </a:prstGeom>
          </p:spPr>
          <p:txBody>
            <a:bodyPr lIns="0" tIns="0" rIns="0" bIns="0" rtlCol="0" anchor="t">
              <a:spAutoFit/>
            </a:bodyPr>
            <a:lstStyle/>
            <a:p>
              <a:pPr marL="0" lvl="0" indent="0" algn="ctr">
                <a:lnSpc>
                  <a:spcPts val="3120"/>
                </a:lnSpc>
                <a:spcBef>
                  <a:spcPct val="0"/>
                </a:spcBef>
              </a:pPr>
              <a:r>
                <a:rPr lang="en-US" sz="2600" b="1" spc="78" dirty="0">
                  <a:solidFill>
                    <a:srgbClr val="000000"/>
                  </a:solidFill>
                  <a:latin typeface="Fira Sans Semi-Bold"/>
                  <a:ea typeface="Fira Sans Semi-Bold"/>
                  <a:cs typeface="Fira Sans Semi-Bold"/>
                  <a:sym typeface="Fira Sans Semi-Bold"/>
                </a:rPr>
                <a:t>Que </a:t>
              </a:r>
              <a:r>
                <a:rPr lang="en-US" sz="2600" b="1" spc="78" dirty="0" err="1">
                  <a:solidFill>
                    <a:srgbClr val="000000"/>
                  </a:solidFill>
                  <a:latin typeface="Fira Sans Semi-Bold"/>
                  <a:ea typeface="Fira Sans Semi-Bold"/>
                  <a:cs typeface="Fira Sans Semi-Bold"/>
                  <a:sym typeface="Fira Sans Semi-Bold"/>
                </a:rPr>
                <a:t>peut</a:t>
              </a:r>
              <a:r>
                <a:rPr lang="en-US" sz="2600" b="1" spc="78" dirty="0">
                  <a:solidFill>
                    <a:srgbClr val="000000"/>
                  </a:solidFill>
                  <a:latin typeface="Fira Sans Semi-Bold"/>
                  <a:ea typeface="Fira Sans Semi-Bold"/>
                  <a:cs typeface="Fira Sans Semi-Bold"/>
                  <a:sym typeface="Fira Sans Semi-Bold"/>
                </a:rPr>
                <a:t>-on dire de fa</a:t>
              </a:r>
              <a:r>
                <a:rPr lang="fr-CM" sz="2600" b="1" spc="78" dirty="0" err="1">
                  <a:solidFill>
                    <a:srgbClr val="000000"/>
                  </a:solidFill>
                  <a:latin typeface="Fira Sans Semi-Bold"/>
                  <a:ea typeface="Fira Sans Semi-Bold"/>
                  <a:cs typeface="Fira Sans Semi-Bold"/>
                  <a:sym typeface="Fira Sans Semi-Bold"/>
                </a:rPr>
                <a:t>çon</a:t>
              </a:r>
              <a:r>
                <a:rPr lang="fr-CM" sz="2600" b="1" spc="78" dirty="0">
                  <a:solidFill>
                    <a:srgbClr val="000000"/>
                  </a:solidFill>
                  <a:latin typeface="Fira Sans Semi-Bold"/>
                  <a:ea typeface="Fira Sans Semi-Bold"/>
                  <a:cs typeface="Fira Sans Semi-Bold"/>
                  <a:sym typeface="Fira Sans Semi-Bold"/>
                </a:rPr>
                <a:t> générale sur cette variable qui est le centre de notre étude ?</a:t>
              </a:r>
              <a:endParaRPr lang="en-US" sz="2600" b="1" u="none" spc="78" dirty="0">
                <a:solidFill>
                  <a:srgbClr val="000000"/>
                </a:solidFill>
                <a:latin typeface="Fira Sans Semi-Bold"/>
                <a:ea typeface="Fira Sans Semi-Bold"/>
                <a:cs typeface="Fira Sans Semi-Bold"/>
                <a:sym typeface="Fira Sans Semi-Bold"/>
              </a:endParaRPr>
            </a:p>
          </p:txBody>
        </p:sp>
        <p:sp>
          <p:nvSpPr>
            <p:cNvPr id="9" name="TextBox 9"/>
            <p:cNvSpPr txBox="1"/>
            <p:nvPr/>
          </p:nvSpPr>
          <p:spPr>
            <a:xfrm>
              <a:off x="0" y="-1862642"/>
              <a:ext cx="8002289" cy="4929815"/>
            </a:xfrm>
            <a:prstGeom prst="rect">
              <a:avLst/>
            </a:prstGeom>
          </p:spPr>
          <p:txBody>
            <a:bodyPr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donn</a:t>
              </a:r>
              <a:r>
                <a:rPr lang="fr-CM" sz="2100" u="none" dirty="0">
                  <a:solidFill>
                    <a:srgbClr val="000000"/>
                  </a:solidFill>
                  <a:latin typeface="Fira Sans Light"/>
                  <a:ea typeface="Fira Sans Light"/>
                  <a:cs typeface="Fira Sans Light"/>
                  <a:sym typeface="Fira Sans Light"/>
                </a:rPr>
                <a:t>ées, nous avons 7963 individus qui sont encore des clients présents à la banque ce qui représente un pourcentage de 79,63% tandis que 2037 ont quittés la banque pour un pourcentage de 20,37%.</a:t>
              </a:r>
            </a:p>
            <a:p>
              <a:pPr marL="0" lvl="0" indent="0" algn="just">
                <a:lnSpc>
                  <a:spcPts val="2940"/>
                </a:lnSpc>
                <a:spcBef>
                  <a:spcPct val="0"/>
                </a:spcBef>
              </a:pPr>
              <a:endParaRPr lang="fr-CM" sz="2100" dirty="0">
                <a:solidFill>
                  <a:srgbClr val="000000"/>
                </a:solidFill>
                <a:latin typeface="Fira Sans Light"/>
                <a:ea typeface="Fira Sans Light"/>
                <a:cs typeface="Fira Sans Light"/>
                <a:sym typeface="Fira Sans Light"/>
              </a:endParaRPr>
            </a:p>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D’un point de vue générale, la proportion d’individus encore présents à la banque est donc de loin supérieure à celle de ceux qui l’ont quittés.</a:t>
              </a:r>
              <a:endParaRPr lang="en-US" sz="2100" u="none" dirty="0">
                <a:solidFill>
                  <a:srgbClr val="000000"/>
                </a:solidFill>
                <a:latin typeface="Fira Sans Light"/>
                <a:ea typeface="Fira Sans Light"/>
                <a:cs typeface="Fira Sans Light"/>
                <a:sym typeface="Fira Sans Light"/>
              </a:endParaRPr>
            </a:p>
          </p:txBody>
        </p:sp>
      </p:grpSp>
      <p:pic>
        <p:nvPicPr>
          <p:cNvPr id="11" name="Image 10">
            <a:extLst>
              <a:ext uri="{FF2B5EF4-FFF2-40B4-BE49-F238E27FC236}">
                <a16:creationId xmlns:a16="http://schemas.microsoft.com/office/drawing/2014/main" id="{F597D6E5-2A85-47C3-834E-1BF744197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14300"/>
            <a:ext cx="10718800" cy="1071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93953" y="2781300"/>
            <a:ext cx="10820400" cy="5578450"/>
          </a:xfrm>
          <a:prstGeom prst="rect">
            <a:avLst/>
          </a:prstGeom>
        </p:spPr>
        <p:txBody>
          <a:bodyPr wrap="square" lIns="0" tIns="0" rIns="0" bIns="0" rtlCol="0" anchor="t">
            <a:spAutoFit/>
          </a:bodyPr>
          <a:lstStyle/>
          <a:p>
            <a:pPr marL="0" lvl="0" indent="0" algn="ctr">
              <a:lnSpc>
                <a:spcPts val="8717"/>
              </a:lnSpc>
              <a:spcBef>
                <a:spcPct val="0"/>
              </a:spcBef>
            </a:pPr>
            <a:r>
              <a:rPr lang="en-US" sz="7925" b="1" u="none" dirty="0">
                <a:solidFill>
                  <a:srgbClr val="000000"/>
                </a:solidFill>
                <a:latin typeface="Fira Sans Semi-Bold"/>
                <a:ea typeface="Fira Sans Semi-Bold"/>
                <a:cs typeface="Fira Sans Semi-Bold"/>
                <a:sym typeface="Fira Sans Semi-Bold"/>
              </a:rPr>
              <a:t>ANALYSE BIVARI</a:t>
            </a:r>
            <a:r>
              <a:rPr lang="fr-CM" sz="7925" b="1" u="none" dirty="0">
                <a:solidFill>
                  <a:srgbClr val="000000"/>
                </a:solidFill>
                <a:latin typeface="Fira Sans Semi-Bold"/>
                <a:ea typeface="Fira Sans Semi-Bold"/>
                <a:cs typeface="Fira Sans Semi-Bold"/>
                <a:sym typeface="Fira Sans Semi-Bold"/>
              </a:rPr>
              <a:t>	ÉE I:</a:t>
            </a:r>
          </a:p>
          <a:p>
            <a:pPr marL="0" lvl="0" indent="0" algn="ctr">
              <a:lnSpc>
                <a:spcPts val="8717"/>
              </a:lnSpc>
              <a:spcBef>
                <a:spcPct val="0"/>
              </a:spcBef>
            </a:pPr>
            <a:endParaRPr lang="fr-CM" sz="7925" b="1" u="none" dirty="0">
              <a:solidFill>
                <a:srgbClr val="000000"/>
              </a:solidFill>
              <a:latin typeface="Fira Sans Semi-Bold"/>
              <a:ea typeface="Fira Sans Semi-Bold"/>
              <a:cs typeface="Fira Sans Semi-Bold"/>
              <a:sym typeface="Fira Sans Semi-Bold"/>
            </a:endParaRP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 &amp; </a:t>
            </a:r>
          </a:p>
          <a:p>
            <a:pPr marL="0" lvl="0" indent="0" algn="ctr">
              <a:lnSpc>
                <a:spcPts val="8717"/>
              </a:lnSpc>
              <a:spcBef>
                <a:spcPct val="0"/>
              </a:spcBef>
            </a:pPr>
            <a:r>
              <a:rPr lang="fr-CM" sz="7925" b="1" dirty="0">
                <a:solidFill>
                  <a:srgbClr val="000000"/>
                </a:solidFill>
                <a:latin typeface="Fira Sans Semi-Bold"/>
                <a:ea typeface="Fira Sans Semi-Bold"/>
                <a:cs typeface="Fira Sans Semi-Bold"/>
                <a:sym typeface="Fira Sans Semi-Bold"/>
              </a:rPr>
              <a:t>VARIABLE QUALITATIVE</a:t>
            </a:r>
            <a:endParaRPr lang="en-US" sz="7925" b="1" u="none" dirty="0">
              <a:solidFill>
                <a:srgbClr val="000000"/>
              </a:solidFill>
              <a:latin typeface="Fira Sans Semi-Bold"/>
              <a:ea typeface="Fira Sans Semi-Bold"/>
              <a:cs typeface="Fira Sans Semi-Bold"/>
              <a:sym typeface="Fira Sans Semi-Bold"/>
            </a:endParaRPr>
          </a:p>
        </p:txBody>
      </p:sp>
      <p:grpSp>
        <p:nvGrpSpPr>
          <p:cNvPr id="11" name="Group 11"/>
          <p:cNvGrpSpPr/>
          <p:nvPr/>
        </p:nvGrpSpPr>
        <p:grpSpPr>
          <a:xfrm rot="-10800000">
            <a:off x="12293352" y="-467139"/>
            <a:ext cx="7945947" cy="4810900"/>
            <a:chOff x="0" y="0"/>
            <a:chExt cx="8872855" cy="5372100"/>
          </a:xfrm>
        </p:grpSpPr>
        <p:sp>
          <p:nvSpPr>
            <p:cNvPr id="12" name="Freeform 12"/>
            <p:cNvSpPr/>
            <p:nvPr/>
          </p:nvSpPr>
          <p:spPr>
            <a:xfrm>
              <a:off x="0" y="0"/>
              <a:ext cx="8872855" cy="5372100"/>
            </a:xfrm>
            <a:custGeom>
              <a:avLst/>
              <a:gdLst/>
              <a:ahLst/>
              <a:cxnLst/>
              <a:rect l="l" t="t" r="r" b="b"/>
              <a:pathLst>
                <a:path w="8872855" h="5372100">
                  <a:moveTo>
                    <a:pt x="7322185" y="0"/>
                  </a:moveTo>
                  <a:lnTo>
                    <a:pt x="1550670" y="0"/>
                  </a:lnTo>
                  <a:lnTo>
                    <a:pt x="0" y="2686050"/>
                  </a:lnTo>
                  <a:lnTo>
                    <a:pt x="1550670" y="5372100"/>
                  </a:lnTo>
                  <a:lnTo>
                    <a:pt x="7322185" y="5372100"/>
                  </a:lnTo>
                  <a:lnTo>
                    <a:pt x="8872855" y="2686050"/>
                  </a:lnTo>
                  <a:lnTo>
                    <a:pt x="7322185" y="0"/>
                  </a:lnTo>
                  <a:close/>
                </a:path>
              </a:pathLst>
            </a:custGeom>
            <a:solidFill>
              <a:srgbClr val="A066CB"/>
            </a:solidFill>
          </p:spPr>
        </p:sp>
      </p:grpSp>
      <p:grpSp>
        <p:nvGrpSpPr>
          <p:cNvPr id="13" name="Group 13"/>
          <p:cNvGrpSpPr/>
          <p:nvPr/>
        </p:nvGrpSpPr>
        <p:grpSpPr>
          <a:xfrm>
            <a:off x="11640686" y="1247111"/>
            <a:ext cx="9251278" cy="8011189"/>
            <a:chOff x="0" y="0"/>
            <a:chExt cx="4282440" cy="3708400"/>
          </a:xfrm>
          <a:blipFill dpi="0" rotWithShape="1">
            <a:blip r:embed="rId2">
              <a:extLst>
                <a:ext uri="{28A0092B-C50C-407E-A947-70E740481C1C}">
                  <a14:useLocalDpi xmlns:a14="http://schemas.microsoft.com/office/drawing/2010/main" val="0"/>
                </a:ext>
              </a:extLst>
            </a:blip>
            <a:srcRect/>
            <a:stretch>
              <a:fillRect/>
            </a:stretch>
          </a:blipFill>
        </p:grpSpPr>
        <p:sp>
          <p:nvSpPr>
            <p:cNvPr id="14" name="Freeform 14"/>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grpFill/>
          </p:spPr>
        </p:sp>
      </p:grpSp>
      <p:grpSp>
        <p:nvGrpSpPr>
          <p:cNvPr id="15" name="Group 15"/>
          <p:cNvGrpSpPr/>
          <p:nvPr/>
        </p:nvGrpSpPr>
        <p:grpSpPr>
          <a:xfrm rot="-10800000">
            <a:off x="13226828" y="9258300"/>
            <a:ext cx="7384961" cy="6226137"/>
            <a:chOff x="0" y="0"/>
            <a:chExt cx="6371968" cy="5372100"/>
          </a:xfrm>
        </p:grpSpPr>
        <p:sp>
          <p:nvSpPr>
            <p:cNvPr id="16" name="Freeform 16"/>
            <p:cNvSpPr/>
            <p:nvPr/>
          </p:nvSpPr>
          <p:spPr>
            <a:xfrm>
              <a:off x="0" y="0"/>
              <a:ext cx="6371968" cy="5372100"/>
            </a:xfrm>
            <a:custGeom>
              <a:avLst/>
              <a:gdLst/>
              <a:ahLst/>
              <a:cxnLst/>
              <a:rect l="l" t="t" r="r" b="b"/>
              <a:pathLst>
                <a:path w="6371968" h="5372100">
                  <a:moveTo>
                    <a:pt x="4821298" y="0"/>
                  </a:moveTo>
                  <a:lnTo>
                    <a:pt x="1550670" y="0"/>
                  </a:lnTo>
                  <a:lnTo>
                    <a:pt x="0" y="2686050"/>
                  </a:lnTo>
                  <a:lnTo>
                    <a:pt x="1550670" y="5372100"/>
                  </a:lnTo>
                  <a:lnTo>
                    <a:pt x="4821298" y="5372100"/>
                  </a:lnTo>
                  <a:lnTo>
                    <a:pt x="6371968" y="2686050"/>
                  </a:lnTo>
                  <a:lnTo>
                    <a:pt x="4821298" y="0"/>
                  </a:lnTo>
                  <a:close/>
                </a:path>
              </a:pathLst>
            </a:custGeom>
            <a:solidFill>
              <a:srgbClr val="1836B2"/>
            </a:solidFill>
          </p:spPr>
        </p:sp>
      </p:grpSp>
      <p:grpSp>
        <p:nvGrpSpPr>
          <p:cNvPr id="17" name="Group 17"/>
          <p:cNvGrpSpPr/>
          <p:nvPr/>
        </p:nvGrpSpPr>
        <p:grpSpPr>
          <a:xfrm rot="-10800000">
            <a:off x="11882352" y="8782041"/>
            <a:ext cx="4711177" cy="6226137"/>
            <a:chOff x="0" y="0"/>
            <a:chExt cx="4064946" cy="5372100"/>
          </a:xfrm>
        </p:grpSpPr>
        <p:sp>
          <p:nvSpPr>
            <p:cNvPr id="18" name="Freeform 18"/>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7A164B-F1C7-4192-A85E-A4418DFBC272}"/>
              </a:ext>
            </a:extLst>
          </p:cNvPr>
          <p:cNvSpPr/>
          <p:nvPr/>
        </p:nvSpPr>
        <p:spPr>
          <a:xfrm rot="5400000">
            <a:off x="9491440" y="1486472"/>
            <a:ext cx="10276774" cy="73140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1"/>
            <a:ext cx="10977112" cy="58898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6127667" y="1409700"/>
            <a:ext cx="46010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donn</a:t>
            </a:r>
            <a:r>
              <a:rPr lang="fr-CM" sz="2100" u="none" dirty="0">
                <a:solidFill>
                  <a:srgbClr val="000000"/>
                </a:solidFill>
                <a:latin typeface="Fira Sans Light"/>
                <a:ea typeface="Fira Sans Light"/>
                <a:cs typeface="Fira Sans Light"/>
                <a:sym typeface="Fira Sans Light"/>
              </a:rPr>
              <a:t>ées, nous avons </a:t>
            </a:r>
            <a:r>
              <a:rPr lang="fr-CM" sz="2100" dirty="0">
                <a:solidFill>
                  <a:srgbClr val="000000"/>
                </a:solidFill>
                <a:latin typeface="Fira Sans Light"/>
                <a:ea typeface="Fira Sans Light"/>
                <a:cs typeface="Fira Sans Light"/>
                <a:sym typeface="Fira Sans Light"/>
              </a:rPr>
              <a:t>5014</a:t>
            </a:r>
            <a:r>
              <a:rPr lang="fr-CM" sz="2100" u="none" dirty="0">
                <a:solidFill>
                  <a:srgbClr val="000000"/>
                </a:solidFill>
                <a:latin typeface="Fira Sans Light"/>
                <a:ea typeface="Fira Sans Light"/>
                <a:cs typeface="Fira Sans Light"/>
                <a:sym typeface="Fira Sans Light"/>
              </a:rPr>
              <a:t> individus qui vivent en France ce qui représente un pourcentage de </a:t>
            </a:r>
            <a:r>
              <a:rPr lang="fr-CM" sz="2100" dirty="0">
                <a:solidFill>
                  <a:srgbClr val="000000"/>
                </a:solidFill>
                <a:latin typeface="Fira Sans Light"/>
                <a:ea typeface="Fira Sans Light"/>
                <a:cs typeface="Fira Sans Light"/>
                <a:sym typeface="Fira Sans Light"/>
              </a:rPr>
              <a:t>50,14</a:t>
            </a:r>
            <a:r>
              <a:rPr lang="fr-CM" sz="2100" u="none" dirty="0">
                <a:solidFill>
                  <a:srgbClr val="000000"/>
                </a:solidFill>
                <a:latin typeface="Fira Sans Light"/>
                <a:ea typeface="Fira Sans Light"/>
                <a:cs typeface="Fira Sans Light"/>
                <a:sym typeface="Fira Sans Light"/>
              </a:rPr>
              <a:t>%; ensuite nous avons 2509 personnes qui vivent en Allemagne soit un pourcentage de 25,09%; enfin nous avons 2477 personnes qui vivent en Espagne soit un pourcentage de 24,77%.</a:t>
            </a:r>
          </a:p>
        </p:txBody>
      </p:sp>
      <p:pic>
        <p:nvPicPr>
          <p:cNvPr id="10" name="Image 9">
            <a:extLst>
              <a:ext uri="{FF2B5EF4-FFF2-40B4-BE49-F238E27FC236}">
                <a16:creationId xmlns:a16="http://schemas.microsoft.com/office/drawing/2014/main" id="{41904425-C0CF-41D7-A55B-CB5736046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8" y="1006599"/>
            <a:ext cx="5931183" cy="4942652"/>
          </a:xfrm>
          <a:prstGeom prst="rect">
            <a:avLst/>
          </a:prstGeom>
        </p:spPr>
      </p:pic>
      <p:pic>
        <p:nvPicPr>
          <p:cNvPr id="12" name="Image 11">
            <a:extLst>
              <a:ext uri="{FF2B5EF4-FFF2-40B4-BE49-F238E27FC236}">
                <a16:creationId xmlns:a16="http://schemas.microsoft.com/office/drawing/2014/main" id="{98EF460E-0694-4691-9EDC-F8E30778A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9117" y="993899"/>
            <a:ext cx="7144109" cy="5358082"/>
          </a:xfrm>
          <a:prstGeom prst="rect">
            <a:avLst/>
          </a:prstGeom>
        </p:spPr>
      </p:pic>
      <p:sp>
        <p:nvSpPr>
          <p:cNvPr id="20" name="TextBox 9">
            <a:extLst>
              <a:ext uri="{FF2B5EF4-FFF2-40B4-BE49-F238E27FC236}">
                <a16:creationId xmlns:a16="http://schemas.microsoft.com/office/drawing/2014/main" id="{D334FEC5-0549-407E-8EF5-19876A1FF9CE}"/>
              </a:ext>
            </a:extLst>
          </p:cNvPr>
          <p:cNvSpPr txBox="1"/>
          <p:nvPr/>
        </p:nvSpPr>
        <p:spPr>
          <a:xfrm>
            <a:off x="11658564" y="635198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est sensiblement deux fois plus grande en Allemagne (32.4 %) qu’en France (25.09 %) et en Espagne (24.77 %) ce qui laisserait penser que la localisation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3.83 e-66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553443" y="9128327"/>
            <a:ext cx="9829799"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la situation géographique d’un individu est liée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32103F5D-F8BF-4903-9685-2E6A59755892}"/>
                  </a:ext>
                </a:extLst>
              </p:cNvPr>
              <p:cNvSpPr txBox="1"/>
              <p:nvPr/>
            </p:nvSpPr>
            <p:spPr>
              <a:xfrm>
                <a:off x="142770" y="6779656"/>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𝐺𝑒𝑜𝑔𝑟𝑎𝑝h𝑦</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𝐺𝑒𝑜𝑔𝑟𝑎𝑝h𝑦</m:t>
                              </m:r>
                              <m:r>
                                <a:rPr lang="fr-CM" b="0" i="1" smtClean="0">
                                  <a:latin typeface="Cambria Math" panose="02040503050406030204" pitchFamily="18" charset="0"/>
                                </a:rPr>
                                <m:t> </m:t>
                              </m:r>
                            </m:e>
                          </m:eqArr>
                        </m:e>
                      </m:d>
                    </m:oMath>
                  </m:oMathPara>
                </a14:m>
                <a:endParaRPr lang="fr-CM" dirty="0"/>
              </a:p>
            </p:txBody>
          </p:sp>
        </mc:Choice>
        <mc:Fallback xmlns="">
          <p:sp>
            <p:nvSpPr>
              <p:cNvPr id="15" name="ZoneTexte 14">
                <a:extLst>
                  <a:ext uri="{FF2B5EF4-FFF2-40B4-BE49-F238E27FC236}">
                    <a16:creationId xmlns:a16="http://schemas.microsoft.com/office/drawing/2014/main" id="{32103F5D-F8BF-4903-9685-2E6A59755892}"/>
                  </a:ext>
                </a:extLst>
              </p:cNvPr>
              <p:cNvSpPr txBox="1">
                <a:spLocks noRot="1" noChangeAspect="1" noMove="1" noResize="1" noEditPoints="1" noAdjustHandles="1" noChangeArrowheads="1" noChangeShapeType="1" noTextEdit="1"/>
              </p:cNvSpPr>
              <p:nvPr/>
            </p:nvSpPr>
            <p:spPr>
              <a:xfrm>
                <a:off x="142770" y="6779656"/>
                <a:ext cx="2514600" cy="710194"/>
              </a:xfrm>
              <a:prstGeom prst="rect">
                <a:avLst/>
              </a:prstGeom>
              <a:blipFill>
                <a:blip r:embed="rId4"/>
                <a:stretch>
                  <a:fillRect r="-264891"/>
                </a:stretch>
              </a:blipFill>
            </p:spPr>
            <p:txBody>
              <a:bodyPr/>
              <a:lstStyle/>
              <a:p>
                <a:r>
                  <a:rPr lang="fr-CM">
                    <a:noFill/>
                  </a:rPr>
                  <a:t> </a:t>
                </a:r>
              </a:p>
            </p:txBody>
          </p:sp>
        </mc:Fallback>
      </mc:AlternateContent>
      <p:sp>
        <p:nvSpPr>
          <p:cNvPr id="16" name="TextBox 9">
            <a:extLst>
              <a:ext uri="{FF2B5EF4-FFF2-40B4-BE49-F238E27FC236}">
                <a16:creationId xmlns:a16="http://schemas.microsoft.com/office/drawing/2014/main" id="{79F229D3-D08A-440F-8DF9-768CE7A9BC8A}"/>
              </a:ext>
            </a:extLst>
          </p:cNvPr>
          <p:cNvSpPr txBox="1"/>
          <p:nvPr/>
        </p:nvSpPr>
        <p:spPr>
          <a:xfrm>
            <a:off x="356841" y="7772298"/>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7" name="TextBox 9">
            <a:extLst>
              <a:ext uri="{FF2B5EF4-FFF2-40B4-BE49-F238E27FC236}">
                <a16:creationId xmlns:a16="http://schemas.microsoft.com/office/drawing/2014/main" id="{9391D123-6133-4D96-AB5A-48AE6E74EA5A}"/>
              </a:ext>
            </a:extLst>
          </p:cNvPr>
          <p:cNvSpPr txBox="1"/>
          <p:nvPr/>
        </p:nvSpPr>
        <p:spPr>
          <a:xfrm>
            <a:off x="407342" y="6159619"/>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4" name="ZoneTexte 3">
            <a:extLst>
              <a:ext uri="{FF2B5EF4-FFF2-40B4-BE49-F238E27FC236}">
                <a16:creationId xmlns:a16="http://schemas.microsoft.com/office/drawing/2014/main" id="{DB16B72A-D433-48C2-BD92-DEC954C973DA}"/>
              </a:ext>
            </a:extLst>
          </p:cNvPr>
          <p:cNvSpPr txBox="1"/>
          <p:nvPr/>
        </p:nvSpPr>
        <p:spPr>
          <a:xfrm>
            <a:off x="4450030" y="62565"/>
            <a:ext cx="286713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GEOGRAPHY</a:t>
            </a:r>
          </a:p>
        </p:txBody>
      </p:sp>
      <p:sp>
        <p:nvSpPr>
          <p:cNvPr id="18" name="ZoneTexte 17">
            <a:extLst>
              <a:ext uri="{FF2B5EF4-FFF2-40B4-BE49-F238E27FC236}">
                <a16:creationId xmlns:a16="http://schemas.microsoft.com/office/drawing/2014/main" id="{AC5ACA38-D6FA-4F1F-B416-31C336FCFE91}"/>
              </a:ext>
            </a:extLst>
          </p:cNvPr>
          <p:cNvSpPr txBox="1"/>
          <p:nvPr/>
        </p:nvSpPr>
        <p:spPr>
          <a:xfrm>
            <a:off x="12406363" y="62565"/>
            <a:ext cx="5088248"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GEOGRAPHY VS EXITED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241B08-1990-40F3-9D16-77BA29F30C70}"/>
              </a:ext>
            </a:extLst>
          </p:cNvPr>
          <p:cNvSpPr/>
          <p:nvPr/>
        </p:nvSpPr>
        <p:spPr>
          <a:xfrm rot="5400000">
            <a:off x="8903554" y="855372"/>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4032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330383" y="2474862"/>
            <a:ext cx="3610458" cy="3697359"/>
          </a:xfrm>
          <a:prstGeom prst="rect">
            <a:avLst/>
          </a:prstGeom>
        </p:spPr>
        <p:txBody>
          <a:bodyPr wrap="square" lIns="0" tIns="0" rIns="0" bIns="0" rtlCol="0" anchor="t">
            <a:spAutoFit/>
          </a:bodyPr>
          <a:lstStyle/>
          <a:p>
            <a:pPr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a:t>
            </a:r>
            <a:r>
              <a:rPr lang="fr-CM" sz="2100" dirty="0">
                <a:solidFill>
                  <a:srgbClr val="000000"/>
                </a:solidFill>
                <a:latin typeface="Fira Sans Light"/>
                <a:ea typeface="Fira Sans Light"/>
                <a:cs typeface="Fira Sans Light"/>
                <a:sym typeface="Fira Sans Light"/>
              </a:rPr>
              <a:t>5457</a:t>
            </a:r>
            <a:r>
              <a:rPr lang="fr-CM" sz="2100" u="none" dirty="0">
                <a:solidFill>
                  <a:srgbClr val="000000"/>
                </a:solidFill>
                <a:latin typeface="Fira Sans Light"/>
                <a:ea typeface="Fira Sans Light"/>
                <a:cs typeface="Fira Sans Light"/>
                <a:sym typeface="Fira Sans Light"/>
              </a:rPr>
              <a:t> individus qui sont de sexe masculin ce qui représente un pourcentage de </a:t>
            </a:r>
            <a:r>
              <a:rPr lang="fr-CM" sz="2100" dirty="0">
                <a:solidFill>
                  <a:srgbClr val="000000"/>
                </a:solidFill>
                <a:latin typeface="Fira Sans Light"/>
                <a:ea typeface="Fira Sans Light"/>
                <a:cs typeface="Fira Sans Light"/>
                <a:sym typeface="Fira Sans Light"/>
              </a:rPr>
              <a:t>54,57</a:t>
            </a:r>
            <a:r>
              <a:rPr lang="fr-CM" sz="2100" u="none" dirty="0">
                <a:solidFill>
                  <a:srgbClr val="000000"/>
                </a:solidFill>
                <a:latin typeface="Fira Sans Light"/>
                <a:ea typeface="Fira Sans Light"/>
                <a:cs typeface="Fira Sans Light"/>
                <a:sym typeface="Fira Sans Light"/>
              </a:rPr>
              <a:t>% et d’autre part, nous avons 4543 personnes qui </a:t>
            </a:r>
            <a:r>
              <a:rPr lang="fr-CM" sz="2100" dirty="0">
                <a:solidFill>
                  <a:srgbClr val="000000"/>
                </a:solidFill>
                <a:latin typeface="Fira Sans Light"/>
                <a:ea typeface="Fira Sans Light"/>
                <a:cs typeface="Fira Sans Light"/>
                <a:sym typeface="Fira Sans Light"/>
              </a:rPr>
              <a:t>sont de sexe féminin</a:t>
            </a:r>
            <a:r>
              <a:rPr lang="fr-CM" sz="2100" u="none" dirty="0">
                <a:solidFill>
                  <a:srgbClr val="000000"/>
                </a:solidFill>
                <a:latin typeface="Fira Sans Light"/>
                <a:ea typeface="Fira Sans Light"/>
                <a:cs typeface="Fira Sans Light"/>
                <a:sym typeface="Fira Sans Light"/>
              </a:rPr>
              <a:t> soit un pourcentage de </a:t>
            </a:r>
            <a:r>
              <a:rPr lang="fr-CM" sz="2100" dirty="0">
                <a:solidFill>
                  <a:srgbClr val="000000"/>
                </a:solidFill>
                <a:latin typeface="Fira Sans Light"/>
                <a:ea typeface="Fira Sans Light"/>
                <a:cs typeface="Fira Sans Light"/>
                <a:sym typeface="Fira Sans Light"/>
              </a:rPr>
              <a:t>45,43</a:t>
            </a:r>
            <a:r>
              <a:rPr lang="fr-CM" sz="2100" u="none" dirty="0">
                <a:solidFill>
                  <a:srgbClr val="000000"/>
                </a:solidFill>
                <a:latin typeface="Fira Sans Light"/>
                <a:ea typeface="Fira Sans Light"/>
                <a:cs typeface="Fira Sans Light"/>
                <a:sym typeface="Fira Sans Light"/>
              </a:rPr>
              <a:t>%.</a:t>
            </a:r>
          </a:p>
          <a:p>
            <a:pPr marL="0" lvl="0" indent="0" algn="just">
              <a:lnSpc>
                <a:spcPts val="2940"/>
              </a:lnSpc>
              <a:spcBef>
                <a:spcPct val="0"/>
              </a:spcBef>
            </a:pPr>
            <a:endParaRPr lang="fr-CM" sz="2100" u="none" dirty="0">
              <a:solidFill>
                <a:srgbClr val="000000"/>
              </a:solidFill>
              <a:latin typeface="Fira Sans Light"/>
              <a:ea typeface="Fira Sans Light"/>
              <a:cs typeface="Fira Sans Light"/>
              <a:sym typeface="Fira Sans Light"/>
            </a:endParaRPr>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694838"/>
            <a:ext cx="6272595" cy="3325462"/>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la proportion du </a:t>
            </a:r>
            <a:r>
              <a:rPr lang="fr-CM" sz="2100" u="none" dirty="0" err="1">
                <a:solidFill>
                  <a:srgbClr val="000000"/>
                </a:solidFill>
                <a:latin typeface="Fira Sans Light"/>
                <a:ea typeface="Fira Sans Light"/>
                <a:cs typeface="Fira Sans Light"/>
                <a:sym typeface="Fira Sans Light"/>
              </a:rPr>
              <a:t>churn</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est plus grande </a:t>
            </a:r>
            <a:r>
              <a:rPr lang="fr-CM" sz="2100" dirty="0">
                <a:solidFill>
                  <a:srgbClr val="000000"/>
                </a:solidFill>
                <a:latin typeface="Fira Sans Light"/>
                <a:ea typeface="Fira Sans Light"/>
                <a:cs typeface="Fira Sans Light"/>
                <a:sym typeface="Fira Sans Light"/>
              </a:rPr>
              <a:t>chez les femmes </a:t>
            </a:r>
            <a:r>
              <a:rPr lang="fr-CM" sz="2100" u="none" dirty="0">
                <a:solidFill>
                  <a:srgbClr val="000000"/>
                </a:solidFill>
                <a:latin typeface="Fira Sans Light"/>
                <a:ea typeface="Fira Sans Light"/>
                <a:cs typeface="Fira Sans Light"/>
                <a:sym typeface="Fira Sans Light"/>
              </a:rPr>
              <a:t>(</a:t>
            </a:r>
            <a:r>
              <a:rPr lang="fr-CM" sz="2100" dirty="0">
                <a:solidFill>
                  <a:srgbClr val="000000"/>
                </a:solidFill>
                <a:latin typeface="Fira Sans Light"/>
                <a:ea typeface="Fira Sans Light"/>
                <a:cs typeface="Fira Sans Light"/>
                <a:sym typeface="Fira Sans Light"/>
              </a:rPr>
              <a:t>25.1</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 </a:t>
            </a:r>
            <a:r>
              <a:rPr lang="fr-CM" sz="2100" u="none" dirty="0">
                <a:solidFill>
                  <a:srgbClr val="000000"/>
                </a:solidFill>
                <a:latin typeface="Fira Sans Light"/>
                <a:ea typeface="Fira Sans Light"/>
                <a:cs typeface="Fira Sans Light"/>
                <a:sym typeface="Fira Sans Light"/>
              </a:rPr>
              <a:t>que chez les hommes (16.5 %) ce qui laisserait penser que le sexe a un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2.25 e-26 </a:t>
            </a:r>
            <a:r>
              <a:rPr lang="fr-CM" sz="2100" u="none" dirty="0">
                <a:solidFill>
                  <a:srgbClr val="000000"/>
                </a:solidFill>
                <a:latin typeface="Fira Sans Light"/>
                <a:ea typeface="Fira Sans Light"/>
                <a:cs typeface="Fira Sans Light"/>
                <a:sym typeface="Fira Sans Light"/>
              </a:rPr>
              <a:t>qui est considérablement inférieur à </a:t>
            </a:r>
            <a:r>
              <a:rPr lang="fr-CM" sz="2100" dirty="0">
                <a:solidFill>
                  <a:srgbClr val="000000"/>
                </a:solidFill>
                <a:latin typeface="Fira Sans Light"/>
                <a:ea typeface="Fira Sans Light"/>
                <a:cs typeface="Fira Sans Light"/>
                <a:sym typeface="Fira Sans Light"/>
              </a:rPr>
              <a:t>α donc on rejette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profit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356841" y="9214787"/>
            <a:ext cx="9098036" cy="731611"/>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sexe d’un individu </a:t>
            </a:r>
          </a:p>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est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pic>
        <p:nvPicPr>
          <p:cNvPr id="4" name="Image 3">
            <a:extLst>
              <a:ext uri="{FF2B5EF4-FFF2-40B4-BE49-F238E27FC236}">
                <a16:creationId xmlns:a16="http://schemas.microsoft.com/office/drawing/2014/main" id="{716B6678-3492-4251-B1CC-1445B3C79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352" y="597426"/>
            <a:ext cx="6708343" cy="6708343"/>
          </a:xfrm>
          <a:prstGeom prst="rect">
            <a:avLst/>
          </a:prstGeom>
        </p:spPr>
      </p:pic>
      <p:pic>
        <p:nvPicPr>
          <p:cNvPr id="6" name="Image 5">
            <a:extLst>
              <a:ext uri="{FF2B5EF4-FFF2-40B4-BE49-F238E27FC236}">
                <a16:creationId xmlns:a16="http://schemas.microsoft.com/office/drawing/2014/main" id="{80D7CB19-B40C-491E-8B9D-0E606FAE7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859" y="1151885"/>
            <a:ext cx="8387458" cy="5032475"/>
          </a:xfrm>
          <a:prstGeom prst="rect">
            <a:avLst/>
          </a:prstGeom>
        </p:spPr>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4004F6B0-D0C8-44DB-B5F5-15C17E2851E8}"/>
                  </a:ext>
                </a:extLst>
              </p:cNvPr>
              <p:cNvSpPr txBox="1"/>
              <p:nvPr/>
            </p:nvSpPr>
            <p:spPr>
              <a:xfrm>
                <a:off x="142770" y="7305769"/>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𝐺𝑒𝑛𝑑𝑒𝑟</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𝐺𝑒𝑛𝑑𝑒𝑟</m:t>
                              </m:r>
                              <m:r>
                                <a:rPr lang="fr-CM" b="0" i="1" smtClean="0">
                                  <a:latin typeface="Cambria Math" panose="02040503050406030204" pitchFamily="18" charset="0"/>
                                </a:rPr>
                                <m:t> </m:t>
                              </m:r>
                            </m:e>
                          </m:eqArr>
                        </m:e>
                      </m:d>
                    </m:oMath>
                  </m:oMathPara>
                </a14:m>
                <a:endParaRPr lang="fr-CM" dirty="0"/>
              </a:p>
            </p:txBody>
          </p:sp>
        </mc:Choice>
        <mc:Fallback xmlns="">
          <p:sp>
            <p:nvSpPr>
              <p:cNvPr id="14" name="ZoneTexte 13">
                <a:extLst>
                  <a:ext uri="{FF2B5EF4-FFF2-40B4-BE49-F238E27FC236}">
                    <a16:creationId xmlns:a16="http://schemas.microsoft.com/office/drawing/2014/main" id="{4004F6B0-D0C8-44DB-B5F5-15C17E2851E8}"/>
                  </a:ext>
                </a:extLst>
              </p:cNvPr>
              <p:cNvSpPr txBox="1">
                <a:spLocks noRot="1" noChangeAspect="1" noMove="1" noResize="1" noEditPoints="1" noAdjustHandles="1" noChangeArrowheads="1" noChangeShapeType="1" noTextEdit="1"/>
              </p:cNvSpPr>
              <p:nvPr/>
            </p:nvSpPr>
            <p:spPr>
              <a:xfrm>
                <a:off x="142770" y="7305769"/>
                <a:ext cx="2514600" cy="710194"/>
              </a:xfrm>
              <a:prstGeom prst="rect">
                <a:avLst/>
              </a:prstGeom>
              <a:blipFill>
                <a:blip r:embed="rId4"/>
                <a:stretch>
                  <a:fillRect r="-248910"/>
                </a:stretch>
              </a:blipFill>
            </p:spPr>
            <p:txBody>
              <a:bodyPr/>
              <a:lstStyle/>
              <a:p>
                <a:r>
                  <a:rPr lang="fr-CM">
                    <a:noFill/>
                  </a:rPr>
                  <a:t> </a:t>
                </a:r>
              </a:p>
            </p:txBody>
          </p:sp>
        </mc:Fallback>
      </mc:AlternateContent>
      <p:sp>
        <p:nvSpPr>
          <p:cNvPr id="15" name="TextBox 9">
            <a:extLst>
              <a:ext uri="{FF2B5EF4-FFF2-40B4-BE49-F238E27FC236}">
                <a16:creationId xmlns:a16="http://schemas.microsoft.com/office/drawing/2014/main" id="{1E1F9E5D-21D1-401A-897E-7F2F552F6421}"/>
              </a:ext>
            </a:extLst>
          </p:cNvPr>
          <p:cNvSpPr txBox="1"/>
          <p:nvPr/>
        </p:nvSpPr>
        <p:spPr>
          <a:xfrm>
            <a:off x="356841" y="8298411"/>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6" name="TextBox 9">
            <a:extLst>
              <a:ext uri="{FF2B5EF4-FFF2-40B4-BE49-F238E27FC236}">
                <a16:creationId xmlns:a16="http://schemas.microsoft.com/office/drawing/2014/main" id="{5E108509-B837-4691-B3C7-A2B38458720C}"/>
              </a:ext>
            </a:extLst>
          </p:cNvPr>
          <p:cNvSpPr txBox="1"/>
          <p:nvPr/>
        </p:nvSpPr>
        <p:spPr>
          <a:xfrm>
            <a:off x="407342" y="6685732"/>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7" name="ZoneTexte 16">
            <a:extLst>
              <a:ext uri="{FF2B5EF4-FFF2-40B4-BE49-F238E27FC236}">
                <a16:creationId xmlns:a16="http://schemas.microsoft.com/office/drawing/2014/main" id="{B1830F31-C188-4065-8C77-3F36D74DDA0A}"/>
              </a:ext>
            </a:extLst>
          </p:cNvPr>
          <p:cNvSpPr txBox="1"/>
          <p:nvPr/>
        </p:nvSpPr>
        <p:spPr>
          <a:xfrm>
            <a:off x="4354998" y="104041"/>
            <a:ext cx="1950770"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GENDER</a:t>
            </a:r>
          </a:p>
        </p:txBody>
      </p:sp>
      <p:sp>
        <p:nvSpPr>
          <p:cNvPr id="18" name="ZoneTexte 17">
            <a:extLst>
              <a:ext uri="{FF2B5EF4-FFF2-40B4-BE49-F238E27FC236}">
                <a16:creationId xmlns:a16="http://schemas.microsoft.com/office/drawing/2014/main" id="{236E3718-AD44-4231-97F5-CEF90974EBF0}"/>
              </a:ext>
            </a:extLst>
          </p:cNvPr>
          <p:cNvSpPr txBox="1"/>
          <p:nvPr/>
        </p:nvSpPr>
        <p:spPr>
          <a:xfrm>
            <a:off x="12597864" y="104041"/>
            <a:ext cx="4133495"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GENDER VS EXITED</a:t>
            </a:r>
          </a:p>
        </p:txBody>
      </p:sp>
    </p:spTree>
    <p:extLst>
      <p:ext uri="{BB962C8B-B14F-4D97-AF65-F5344CB8AC3E}">
        <p14:creationId xmlns:p14="http://schemas.microsoft.com/office/powerpoint/2010/main" val="333265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3470C51-0374-48CF-9A42-79F30FEE6975}"/>
              </a:ext>
            </a:extLst>
          </p:cNvPr>
          <p:cNvSpPr/>
          <p:nvPr/>
        </p:nvSpPr>
        <p:spPr>
          <a:xfrm>
            <a:off x="-4313" y="0"/>
            <a:ext cx="9829799" cy="653745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32" name="TextBox 9">
            <a:extLst>
              <a:ext uri="{FF2B5EF4-FFF2-40B4-BE49-F238E27FC236}">
                <a16:creationId xmlns:a16="http://schemas.microsoft.com/office/drawing/2014/main" id="{176121A0-C246-4578-8A54-E8FD56890763}"/>
              </a:ext>
            </a:extLst>
          </p:cNvPr>
          <p:cNvSpPr txBox="1"/>
          <p:nvPr/>
        </p:nvSpPr>
        <p:spPr>
          <a:xfrm>
            <a:off x="5533542" y="1350053"/>
            <a:ext cx="3610458" cy="3325462"/>
          </a:xfrm>
          <a:prstGeom prst="rect">
            <a:avLst/>
          </a:prstGeom>
        </p:spPr>
        <p:txBody>
          <a:bodyPr wrap="square" lIns="0" tIns="0" rIns="0" bIns="0" rtlCol="0" anchor="t">
            <a:spAutoFit/>
          </a:bodyPr>
          <a:lstStyle/>
          <a:p>
            <a:pPr marL="0" lvl="0" indent="0" algn="just">
              <a:lnSpc>
                <a:spcPts val="2940"/>
              </a:lnSpc>
              <a:spcBef>
                <a:spcPct val="0"/>
              </a:spcBef>
            </a:pPr>
            <a:r>
              <a:rPr lang="en-US" sz="2100" u="none" dirty="0">
                <a:solidFill>
                  <a:srgbClr val="000000"/>
                </a:solidFill>
                <a:latin typeface="Fira Sans Light"/>
                <a:ea typeface="Fira Sans Light"/>
                <a:cs typeface="Fira Sans Light"/>
                <a:sym typeface="Fira Sans Light"/>
              </a:rPr>
              <a:t>Dans </a:t>
            </a:r>
            <a:r>
              <a:rPr lang="en-US" sz="2100" u="none" dirty="0" err="1">
                <a:solidFill>
                  <a:srgbClr val="000000"/>
                </a:solidFill>
                <a:latin typeface="Fira Sans Light"/>
                <a:ea typeface="Fira Sans Light"/>
                <a:cs typeface="Fira Sans Light"/>
                <a:sym typeface="Fira Sans Light"/>
              </a:rPr>
              <a:t>notre</a:t>
            </a:r>
            <a:r>
              <a:rPr lang="en-US" sz="2100" u="none" dirty="0">
                <a:solidFill>
                  <a:srgbClr val="000000"/>
                </a:solidFill>
                <a:latin typeface="Fira Sans Light"/>
                <a:ea typeface="Fira Sans Light"/>
                <a:cs typeface="Fira Sans Light"/>
                <a:sym typeface="Fira Sans Light"/>
              </a:rPr>
              <a:t> jeu de </a:t>
            </a:r>
            <a:r>
              <a:rPr lang="en-US" sz="2100" u="none" dirty="0" err="1">
                <a:solidFill>
                  <a:srgbClr val="000000"/>
                </a:solidFill>
                <a:latin typeface="Fira Sans Light"/>
                <a:ea typeface="Fira Sans Light"/>
                <a:cs typeface="Fira Sans Light"/>
                <a:sym typeface="Fira Sans Light"/>
              </a:rPr>
              <a:t>donn</a:t>
            </a:r>
            <a:r>
              <a:rPr lang="fr-CM" sz="2100" u="none" dirty="0" err="1">
                <a:solidFill>
                  <a:srgbClr val="000000"/>
                </a:solidFill>
                <a:latin typeface="Fira Sans Light"/>
                <a:ea typeface="Fira Sans Light"/>
                <a:cs typeface="Fira Sans Light"/>
                <a:sym typeface="Fira Sans Light"/>
              </a:rPr>
              <a:t>ées</a:t>
            </a:r>
            <a:r>
              <a:rPr lang="fr-CM" sz="2100" u="none" dirty="0">
                <a:solidFill>
                  <a:srgbClr val="000000"/>
                </a:solidFill>
                <a:latin typeface="Fira Sans Light"/>
                <a:ea typeface="Fira Sans Light"/>
                <a:cs typeface="Fira Sans Light"/>
                <a:sym typeface="Fira Sans Light"/>
              </a:rPr>
              <a:t>, d’une part nous avons 7055 individus qui ont une carte de crédit bancaire ce qui représente un pourcentage de 70,55% et d’autre part, nous avons </a:t>
            </a:r>
            <a:r>
              <a:rPr lang="fr-CM" sz="2100" dirty="0">
                <a:solidFill>
                  <a:srgbClr val="000000"/>
                </a:solidFill>
                <a:latin typeface="Fira Sans Light"/>
                <a:ea typeface="Fira Sans Light"/>
                <a:cs typeface="Fira Sans Light"/>
                <a:sym typeface="Fira Sans Light"/>
              </a:rPr>
              <a:t>2945</a:t>
            </a:r>
            <a:r>
              <a:rPr lang="fr-CM" sz="2100" u="none" dirty="0">
                <a:solidFill>
                  <a:srgbClr val="000000"/>
                </a:solidFill>
                <a:latin typeface="Fira Sans Light"/>
                <a:ea typeface="Fira Sans Light"/>
                <a:cs typeface="Fira Sans Light"/>
                <a:sym typeface="Fira Sans Light"/>
              </a:rPr>
              <a:t> personnes qui </a:t>
            </a:r>
            <a:r>
              <a:rPr lang="fr-CM" sz="2100" dirty="0">
                <a:solidFill>
                  <a:srgbClr val="000000"/>
                </a:solidFill>
                <a:latin typeface="Fira Sans Light"/>
                <a:ea typeface="Fira Sans Light"/>
                <a:cs typeface="Fira Sans Light"/>
                <a:sym typeface="Fira Sans Light"/>
              </a:rPr>
              <a:t>n’ont pas de carte</a:t>
            </a:r>
            <a:r>
              <a:rPr lang="fr-CM" sz="2100" u="none" dirty="0">
                <a:solidFill>
                  <a:srgbClr val="000000"/>
                </a:solidFill>
                <a:latin typeface="Fira Sans Light"/>
                <a:ea typeface="Fira Sans Light"/>
                <a:cs typeface="Fira Sans Light"/>
                <a:sym typeface="Fira Sans Light"/>
              </a:rPr>
              <a:t> soit un pourcentage de 29,45%.</a:t>
            </a:r>
          </a:p>
        </p:txBody>
      </p:sp>
      <p:sp>
        <p:nvSpPr>
          <p:cNvPr id="9" name="Rectangle 8">
            <a:extLst>
              <a:ext uri="{FF2B5EF4-FFF2-40B4-BE49-F238E27FC236}">
                <a16:creationId xmlns:a16="http://schemas.microsoft.com/office/drawing/2014/main" id="{FF2F2898-CF94-4EF4-B244-F12A458FA9BB}"/>
              </a:ext>
            </a:extLst>
          </p:cNvPr>
          <p:cNvSpPr/>
          <p:nvPr/>
        </p:nvSpPr>
        <p:spPr>
          <a:xfrm rot="5400000">
            <a:off x="8903554" y="898585"/>
            <a:ext cx="10276774" cy="8489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M"/>
          </a:p>
        </p:txBody>
      </p:sp>
      <p:sp>
        <p:nvSpPr>
          <p:cNvPr id="20" name="TextBox 9">
            <a:extLst>
              <a:ext uri="{FF2B5EF4-FFF2-40B4-BE49-F238E27FC236}">
                <a16:creationId xmlns:a16="http://schemas.microsoft.com/office/drawing/2014/main" id="{D334FEC5-0549-407E-8EF5-19876A1FF9CE}"/>
              </a:ext>
            </a:extLst>
          </p:cNvPr>
          <p:cNvSpPr txBox="1"/>
          <p:nvPr/>
        </p:nvSpPr>
        <p:spPr>
          <a:xfrm>
            <a:off x="10985290" y="6322941"/>
            <a:ext cx="6272595" cy="3697359"/>
          </a:xfrm>
          <a:prstGeom prst="rect">
            <a:avLst/>
          </a:prstGeom>
        </p:spPr>
        <p:txBody>
          <a:bodyPr wrap="square" lIns="0" tIns="0" rIns="0" bIns="0" rtlCol="0" anchor="t">
            <a:spAutoFit/>
          </a:bodyPr>
          <a:lstStyle/>
          <a:p>
            <a:pPr marL="0" lvl="0" indent="0" algn="just">
              <a:lnSpc>
                <a:spcPts val="2940"/>
              </a:lnSpc>
              <a:spcBef>
                <a:spcPct val="0"/>
              </a:spcBef>
            </a:pPr>
            <a:r>
              <a:rPr lang="fr-CM" sz="2100" u="none" dirty="0">
                <a:solidFill>
                  <a:srgbClr val="000000"/>
                </a:solidFill>
                <a:latin typeface="Fira Sans Light"/>
                <a:ea typeface="Fira Sans Light"/>
                <a:cs typeface="Fira Sans Light"/>
                <a:sym typeface="Fira Sans Light"/>
              </a:rPr>
              <a:t>Au regard de ce diagramme, on observe que les proportions du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sont presque identiques tant pour les individus qui possèdent une carte (</a:t>
            </a:r>
            <a:r>
              <a:rPr lang="fr-CM" sz="2100" dirty="0">
                <a:solidFill>
                  <a:srgbClr val="000000"/>
                </a:solidFill>
                <a:latin typeface="Fira Sans Light"/>
                <a:ea typeface="Fira Sans Light"/>
                <a:cs typeface="Fira Sans Light"/>
                <a:sym typeface="Fira Sans Light"/>
              </a:rPr>
              <a:t>20.2) </a:t>
            </a:r>
            <a:r>
              <a:rPr lang="fr-CM" sz="2100" u="none" dirty="0">
                <a:solidFill>
                  <a:srgbClr val="000000"/>
                </a:solidFill>
                <a:latin typeface="Fira Sans Light"/>
                <a:ea typeface="Fira Sans Light"/>
                <a:cs typeface="Fira Sans Light"/>
                <a:sym typeface="Fira Sans Light"/>
              </a:rPr>
              <a:t>% que pour ceux qui n’en possèdent pas (20.8 %) , ce qui laisserait penser que le fait de posséder ou non une carte de crédit n’a pas de lien avec le </a:t>
            </a:r>
            <a:r>
              <a:rPr lang="fr-CM" sz="2100" u="none" dirty="0" err="1">
                <a:solidFill>
                  <a:srgbClr val="000000"/>
                </a:solidFill>
                <a:latin typeface="Fira Sans Light"/>
                <a:ea typeface="Fira Sans Light"/>
                <a:cs typeface="Fira Sans Light"/>
                <a:sym typeface="Fira Sans Light"/>
              </a:rPr>
              <a:t>churn</a:t>
            </a:r>
            <a:r>
              <a:rPr lang="fr-CM" sz="2100" u="none" dirty="0">
                <a:solidFill>
                  <a:srgbClr val="000000"/>
                </a:solidFill>
                <a:latin typeface="Fira Sans Light"/>
                <a:ea typeface="Fira Sans Light"/>
                <a:cs typeface="Fira Sans Light"/>
                <a:sym typeface="Fira Sans Light"/>
              </a:rPr>
              <a:t> des individus; lequel nous avons vérifié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vec un test du KHI-DEUX et nous </a:t>
            </a:r>
            <a:r>
              <a:rPr lang="fr-CM" sz="2100" dirty="0">
                <a:solidFill>
                  <a:srgbClr val="000000"/>
                </a:solidFill>
                <a:latin typeface="Fira Sans Light"/>
                <a:ea typeface="Fira Sans Light"/>
                <a:cs typeface="Fira Sans Light"/>
                <a:sym typeface="Fira Sans Light"/>
              </a:rPr>
              <a:t>a</a:t>
            </a:r>
            <a:r>
              <a:rPr lang="fr-CM" sz="2100" u="none" dirty="0">
                <a:solidFill>
                  <a:srgbClr val="000000"/>
                </a:solidFill>
                <a:latin typeface="Fira Sans Light"/>
                <a:ea typeface="Fira Sans Light"/>
                <a:cs typeface="Fira Sans Light"/>
                <a:sym typeface="Fira Sans Light"/>
              </a:rPr>
              <a:t>vons obtenu une </a:t>
            </a:r>
            <a:r>
              <a:rPr lang="fr-CM" sz="2100" u="none" dirty="0" err="1">
                <a:solidFill>
                  <a:srgbClr val="000000"/>
                </a:solidFill>
                <a:latin typeface="Fira Sans Light"/>
                <a:ea typeface="Fira Sans Light"/>
                <a:cs typeface="Fira Sans Light"/>
                <a:sym typeface="Fira Sans Light"/>
              </a:rPr>
              <a:t>pvalue</a:t>
            </a:r>
            <a:r>
              <a:rPr lang="fr-CM" sz="2100" u="none" dirty="0">
                <a:solidFill>
                  <a:srgbClr val="000000"/>
                </a:solidFill>
                <a:latin typeface="Fira Sans Light"/>
                <a:ea typeface="Fira Sans Light"/>
                <a:cs typeface="Fira Sans Light"/>
                <a:sym typeface="Fira Sans Light"/>
              </a:rPr>
              <a:t> de </a:t>
            </a:r>
            <a:r>
              <a:rPr lang="fr-CM" sz="2100" b="1" u="none" dirty="0">
                <a:solidFill>
                  <a:srgbClr val="000000"/>
                </a:solidFill>
                <a:latin typeface="Fira Sans Light"/>
                <a:ea typeface="Fira Sans Light"/>
                <a:cs typeface="Fira Sans Light"/>
                <a:sym typeface="Fira Sans Light"/>
              </a:rPr>
              <a:t>0.49 </a:t>
            </a:r>
            <a:r>
              <a:rPr lang="fr-CM" sz="2100" u="none" dirty="0">
                <a:solidFill>
                  <a:srgbClr val="000000"/>
                </a:solidFill>
                <a:latin typeface="Fira Sans Light"/>
                <a:ea typeface="Fira Sans Light"/>
                <a:cs typeface="Fira Sans Light"/>
                <a:sym typeface="Fira Sans Light"/>
              </a:rPr>
              <a:t>qui est </a:t>
            </a:r>
            <a:r>
              <a:rPr lang="fr-CM" sz="2100" dirty="0">
                <a:solidFill>
                  <a:srgbClr val="000000"/>
                </a:solidFill>
                <a:latin typeface="Fira Sans Light"/>
                <a:ea typeface="Fira Sans Light"/>
                <a:cs typeface="Fira Sans Light"/>
                <a:sym typeface="Fira Sans Light"/>
              </a:rPr>
              <a:t>supérieure</a:t>
            </a:r>
            <a:r>
              <a:rPr lang="fr-CM" sz="2100" u="none" dirty="0">
                <a:solidFill>
                  <a:srgbClr val="000000"/>
                </a:solidFill>
                <a:latin typeface="Fira Sans Light"/>
                <a:ea typeface="Fira Sans Light"/>
                <a:cs typeface="Fira Sans Light"/>
                <a:sym typeface="Fira Sans Light"/>
              </a:rPr>
              <a:t> à </a:t>
            </a:r>
            <a:r>
              <a:rPr lang="fr-CM" sz="2100" dirty="0">
                <a:solidFill>
                  <a:srgbClr val="000000"/>
                </a:solidFill>
                <a:latin typeface="Fira Sans Light"/>
                <a:ea typeface="Fira Sans Light"/>
                <a:cs typeface="Fira Sans Light"/>
                <a:sym typeface="Fira Sans Light"/>
              </a:rPr>
              <a:t>α donc on conserve l’</a:t>
            </a:r>
            <a:r>
              <a:rPr lang="fr-CM" sz="2100" dirty="0" err="1">
                <a:solidFill>
                  <a:srgbClr val="000000"/>
                </a:solidFill>
                <a:latin typeface="Fira Sans Light"/>
                <a:ea typeface="Fira Sans Light"/>
                <a:cs typeface="Fira Sans Light"/>
                <a:sym typeface="Fira Sans Light"/>
              </a:rPr>
              <a:t>hopthèse</a:t>
            </a:r>
            <a:r>
              <a:rPr lang="fr-CM" sz="2100" dirty="0">
                <a:solidFill>
                  <a:srgbClr val="000000"/>
                </a:solidFill>
                <a:latin typeface="Fira Sans Light"/>
                <a:ea typeface="Fira Sans Light"/>
                <a:cs typeface="Fira Sans Light"/>
                <a:sym typeface="Fira Sans Light"/>
              </a:rPr>
              <a:t> nulle au dépit de l’hypothèse alternative.</a:t>
            </a:r>
            <a:r>
              <a:rPr lang="fr-CM" sz="2100" u="none" dirty="0">
                <a:solidFill>
                  <a:srgbClr val="000000"/>
                </a:solidFill>
                <a:latin typeface="Fira Sans Light"/>
                <a:ea typeface="Fira Sans Light"/>
                <a:cs typeface="Fira Sans Light"/>
                <a:sym typeface="Fira Sans Light"/>
              </a:rPr>
              <a:t> </a:t>
            </a:r>
          </a:p>
        </p:txBody>
      </p:sp>
      <p:sp>
        <p:nvSpPr>
          <p:cNvPr id="13" name="TextBox 9">
            <a:extLst>
              <a:ext uri="{FF2B5EF4-FFF2-40B4-BE49-F238E27FC236}">
                <a16:creationId xmlns:a16="http://schemas.microsoft.com/office/drawing/2014/main" id="{60077845-92B1-446B-931E-4E7448917ED1}"/>
              </a:ext>
            </a:extLst>
          </p:cNvPr>
          <p:cNvSpPr txBox="1"/>
          <p:nvPr/>
        </p:nvSpPr>
        <p:spPr>
          <a:xfrm>
            <a:off x="356841" y="9013322"/>
            <a:ext cx="9098036" cy="1103507"/>
          </a:xfrm>
          <a:prstGeom prst="rect">
            <a:avLst/>
          </a:prstGeom>
          <a:solidFill>
            <a:schemeClr val="accent2">
              <a:lumMod val="20000"/>
              <a:lumOff val="80000"/>
            </a:schemeClr>
          </a:solidFill>
        </p:spPr>
        <p:txBody>
          <a:bodyPr wrap="square" lIns="0" tIns="0" rIns="0" bIns="0" rtlCol="0" anchor="t">
            <a:spAutoFit/>
          </a:bodyPr>
          <a:lstStyle/>
          <a:p>
            <a:pPr marL="0" lvl="0" indent="0" algn="ctr">
              <a:lnSpc>
                <a:spcPts val="2940"/>
              </a:lnSpc>
              <a:spcBef>
                <a:spcPct val="0"/>
              </a:spcBef>
            </a:pPr>
            <a:r>
              <a:rPr lang="fr-CM" sz="2100" u="none" dirty="0">
                <a:solidFill>
                  <a:srgbClr val="000000"/>
                </a:solidFill>
                <a:latin typeface="Lucida Calligraphy" panose="03010101010101010101" pitchFamily="66" charset="0"/>
                <a:ea typeface="Fira Sans Light"/>
                <a:cs typeface="Fira Sans Light"/>
                <a:sym typeface="Fira Sans Light"/>
              </a:rPr>
              <a:t>En conclusion, nous pouvons affirmer que le </a:t>
            </a:r>
            <a:r>
              <a:rPr lang="fr-CM" sz="2100" dirty="0">
                <a:solidFill>
                  <a:srgbClr val="000000"/>
                </a:solidFill>
                <a:latin typeface="Lucida Calligraphy" panose="03010101010101010101" pitchFamily="66" charset="0"/>
                <a:ea typeface="Fira Sans Light"/>
                <a:cs typeface="Fira Sans Light"/>
                <a:sym typeface="Fira Sans Light"/>
              </a:rPr>
              <a:t>fait pour un individu de posséder ou non une carte de crédit n’</a:t>
            </a:r>
            <a:r>
              <a:rPr lang="fr-CM" sz="2100" u="none" dirty="0">
                <a:solidFill>
                  <a:srgbClr val="000000"/>
                </a:solidFill>
                <a:latin typeface="Lucida Calligraphy" panose="03010101010101010101" pitchFamily="66" charset="0"/>
                <a:ea typeface="Fira Sans Light"/>
                <a:cs typeface="Fira Sans Light"/>
                <a:sym typeface="Fira Sans Light"/>
              </a:rPr>
              <a:t>est pas lié avec le </a:t>
            </a:r>
            <a:r>
              <a:rPr lang="fr-CM" sz="2100" u="none" dirty="0" err="1">
                <a:solidFill>
                  <a:srgbClr val="000000"/>
                </a:solidFill>
                <a:latin typeface="Lucida Calligraphy" panose="03010101010101010101" pitchFamily="66" charset="0"/>
                <a:ea typeface="Fira Sans Light"/>
                <a:cs typeface="Fira Sans Light"/>
                <a:sym typeface="Fira Sans Light"/>
              </a:rPr>
              <a:t>churn</a:t>
            </a:r>
            <a:r>
              <a:rPr lang="fr-CM" sz="2100" u="none" dirty="0">
                <a:solidFill>
                  <a:srgbClr val="000000"/>
                </a:solidFill>
                <a:latin typeface="Lucida Calligraphy" panose="03010101010101010101" pitchFamily="66" charset="0"/>
                <a:ea typeface="Fira Sans Light"/>
                <a:cs typeface="Fira Sans Light"/>
                <a:sym typeface="Fira Sans Light"/>
              </a:rPr>
              <a:t> de ce dernier</a:t>
            </a:r>
          </a:p>
        </p:txBody>
      </p:sp>
      <p:pic>
        <p:nvPicPr>
          <p:cNvPr id="5" name="Image 4">
            <a:extLst>
              <a:ext uri="{FF2B5EF4-FFF2-40B4-BE49-F238E27FC236}">
                <a16:creationId xmlns:a16="http://schemas.microsoft.com/office/drawing/2014/main" id="{0D87E5A8-B56F-4894-BBFC-12C7EACBE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9" y="901145"/>
            <a:ext cx="6680755" cy="6680755"/>
          </a:xfrm>
          <a:prstGeom prst="rect">
            <a:avLst/>
          </a:prstGeom>
        </p:spPr>
      </p:pic>
      <p:pic>
        <p:nvPicPr>
          <p:cNvPr id="8" name="Image 7">
            <a:extLst>
              <a:ext uri="{FF2B5EF4-FFF2-40B4-BE49-F238E27FC236}">
                <a16:creationId xmlns:a16="http://schemas.microsoft.com/office/drawing/2014/main" id="{8AE2CF5E-A9E3-4348-80B5-F05EB6B9D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372" y="1033804"/>
            <a:ext cx="8389485" cy="5033691"/>
          </a:xfrm>
          <a:prstGeom prst="rect">
            <a:avLst/>
          </a:prstGeom>
        </p:spPr>
      </p:pic>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509D9A89-6FD1-4650-ACA8-C46EF53B56AF}"/>
                  </a:ext>
                </a:extLst>
              </p:cNvPr>
              <p:cNvSpPr txBox="1"/>
              <p:nvPr/>
            </p:nvSpPr>
            <p:spPr>
              <a:xfrm>
                <a:off x="142770" y="7439937"/>
                <a:ext cx="2514600" cy="7101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fr-CM" i="1" smtClean="0">
                              <a:latin typeface="Cambria Math" panose="02040503050406030204" pitchFamily="18" charset="0"/>
                            </a:rPr>
                          </m:ctrlPr>
                        </m:dPr>
                        <m:e>
                          <m:eqArr>
                            <m:eqArrPr>
                              <m:ctrlPr>
                                <a:rPr lang="fr-CM" i="1" smtClean="0">
                                  <a:latin typeface="Cambria Math" panose="02040503050406030204" pitchFamily="18" charset="0"/>
                                </a:rPr>
                              </m:ctrlPr>
                            </m:eqArrPr>
                            <m:e>
                              <m:sSub>
                                <m:sSubPr>
                                  <m:ctrlPr>
                                    <a:rPr lang="fr-CM"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0</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𝐻𝑎𝑠𝐶𝑟𝐶𝑎𝑟𝑑</m:t>
                              </m:r>
                              <m:r>
                                <a:rPr lang="fr-CM" b="0" i="1" smtClean="0">
                                  <a:latin typeface="Cambria Math" panose="02040503050406030204" pitchFamily="18" charset="0"/>
                                </a:rPr>
                                <m:t>                </m:t>
                              </m:r>
                            </m:e>
                            <m:e>
                              <m:sSub>
                                <m:sSubPr>
                                  <m:ctrlPr>
                                    <a:rPr lang="fr-CM" b="0" i="1" smtClean="0">
                                      <a:latin typeface="Cambria Math" panose="02040503050406030204" pitchFamily="18" charset="0"/>
                                    </a:rPr>
                                  </m:ctrlPr>
                                </m:sSubPr>
                                <m:e>
                                  <m:r>
                                    <a:rPr lang="fr-CM" b="0" i="1" smtClean="0">
                                      <a:latin typeface="Cambria Math" panose="02040503050406030204" pitchFamily="18" charset="0"/>
                                    </a:rPr>
                                    <m:t>𝐻</m:t>
                                  </m:r>
                                </m:e>
                                <m:sub>
                                  <m:r>
                                    <a:rPr lang="fr-CM" b="0" i="1" smtClean="0">
                                      <a:latin typeface="Cambria Math" panose="02040503050406030204" pitchFamily="18" charset="0"/>
                                    </a:rPr>
                                    <m:t>1</m:t>
                                  </m:r>
                                </m:sub>
                              </m:sSub>
                              <m:r>
                                <a:rPr lang="fr-CM" b="0" i="1" smtClean="0">
                                  <a:latin typeface="Cambria Math" panose="02040503050406030204" pitchFamily="18" charset="0"/>
                                </a:rPr>
                                <m:t>=</m:t>
                              </m:r>
                              <m:r>
                                <a:rPr lang="fr-CM" b="0" i="1" smtClean="0">
                                  <a:latin typeface="Cambria Math" panose="02040503050406030204" pitchFamily="18" charset="0"/>
                                </a:rPr>
                                <m:t>𝐼𝑙</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𝑛</m:t>
                                  </m:r>
                                </m:e>
                                <m:sup>
                                  <m:r>
                                    <a:rPr lang="fr-CM" b="0" i="1" smtClean="0">
                                      <a:latin typeface="Cambria Math" panose="02040503050406030204" pitchFamily="18" charset="0"/>
                                    </a:rPr>
                                    <m:t>′</m:t>
                                  </m:r>
                                </m:sup>
                              </m:sSup>
                              <m:r>
                                <a:rPr lang="fr-CM" b="0" i="1" smtClean="0">
                                  <a:latin typeface="Cambria Math" panose="02040503050406030204" pitchFamily="18" charset="0"/>
                                </a:rPr>
                                <m:t>𝑦</m:t>
                              </m:r>
                              <m:r>
                                <a:rPr lang="fr-CM" b="0" i="1" smtClean="0">
                                  <a:latin typeface="Cambria Math" panose="02040503050406030204" pitchFamily="18" charset="0"/>
                                </a:rPr>
                                <m:t> </m:t>
                              </m:r>
                              <m:r>
                                <a:rPr lang="fr-CM" b="0" i="1" smtClean="0">
                                  <a:latin typeface="Cambria Math" panose="02040503050406030204" pitchFamily="18" charset="0"/>
                                </a:rPr>
                                <m:t>𝑎</m:t>
                              </m:r>
                              <m:r>
                                <a:rPr lang="fr-CM" b="0" i="1" smtClean="0">
                                  <a:latin typeface="Cambria Math" panose="02040503050406030204" pitchFamily="18" charset="0"/>
                                </a:rPr>
                                <m:t> </m:t>
                              </m:r>
                              <m:r>
                                <a:rPr lang="fr-CM" b="0" i="1" smtClean="0">
                                  <a:latin typeface="Cambria Math" panose="02040503050406030204" pitchFamily="18" charset="0"/>
                                </a:rPr>
                                <m:t>𝑝𝑎𝑠</m:t>
                              </m:r>
                              <m:r>
                                <a:rPr lang="fr-CM" b="0" i="1" smtClean="0">
                                  <a:latin typeface="Cambria Math" panose="02040503050406030204" pitchFamily="18" charset="0"/>
                                </a:rPr>
                                <m:t> </m:t>
                              </m:r>
                              <m:sSup>
                                <m:sSupPr>
                                  <m:ctrlPr>
                                    <a:rPr lang="fr-CM" b="0" i="1" smtClean="0">
                                      <a:latin typeface="Cambria Math" panose="02040503050406030204" pitchFamily="18" charset="0"/>
                                    </a:rPr>
                                  </m:ctrlPr>
                                </m:sSupPr>
                                <m:e>
                                  <m:r>
                                    <a:rPr lang="fr-CM" b="0" i="1" smtClean="0">
                                      <a:latin typeface="Cambria Math" panose="02040503050406030204" pitchFamily="18" charset="0"/>
                                    </a:rPr>
                                    <m:t>𝑑</m:t>
                                  </m:r>
                                </m:e>
                                <m:sup>
                                  <m:r>
                                    <a:rPr lang="fr-CM" b="0" i="1" smtClean="0">
                                      <a:latin typeface="Cambria Math" panose="02040503050406030204" pitchFamily="18" charset="0"/>
                                    </a:rPr>
                                    <m:t>′</m:t>
                                  </m:r>
                                </m:sup>
                              </m:sSup>
                              <m:r>
                                <a:rPr lang="fr-CM" b="0" i="1" smtClean="0">
                                  <a:latin typeface="Cambria Math" panose="02040503050406030204" pitchFamily="18" charset="0"/>
                                </a:rPr>
                                <m:t>𝑖𝑛𝑑</m:t>
                              </m:r>
                              <m:r>
                                <a:rPr lang="fr-CM" b="0" i="1" smtClean="0">
                                  <a:latin typeface="Cambria Math" panose="02040503050406030204" pitchFamily="18" charset="0"/>
                                </a:rPr>
                                <m:t>é</m:t>
                              </m:r>
                              <m:r>
                                <a:rPr lang="fr-CM" b="0" i="1" smtClean="0">
                                  <a:latin typeface="Cambria Math" panose="02040503050406030204" pitchFamily="18" charset="0"/>
                                </a:rPr>
                                <m:t>𝑝𝑒𝑛𝑑𝑎𝑛𝑐𝑒</m:t>
                              </m:r>
                              <m:r>
                                <a:rPr lang="fr-CM" b="0" i="1" smtClean="0">
                                  <a:latin typeface="Cambria Math" panose="02040503050406030204" pitchFamily="18" charset="0"/>
                                </a:rPr>
                                <m:t> </m:t>
                              </m:r>
                              <m:r>
                                <a:rPr lang="fr-CM" b="0" i="1" smtClean="0">
                                  <a:latin typeface="Cambria Math" panose="02040503050406030204" pitchFamily="18" charset="0"/>
                                </a:rPr>
                                <m:t>𝑒𝑛𝑡𝑟𝑒</m:t>
                              </m:r>
                              <m:r>
                                <a:rPr lang="fr-CM" b="0" i="1" smtClean="0">
                                  <a:latin typeface="Cambria Math" panose="02040503050406030204" pitchFamily="18" charset="0"/>
                                </a:rPr>
                                <m:t> </m:t>
                              </m:r>
                              <m:r>
                                <a:rPr lang="fr-CM" b="0" i="1" smtClean="0">
                                  <a:latin typeface="Cambria Math" panose="02040503050406030204" pitchFamily="18" charset="0"/>
                                </a:rPr>
                                <m:t>𝑙𝑒</m:t>
                              </m:r>
                              <m:r>
                                <a:rPr lang="fr-CM" b="0" i="1" smtClean="0">
                                  <a:latin typeface="Cambria Math" panose="02040503050406030204" pitchFamily="18" charset="0"/>
                                </a:rPr>
                                <m:t> </m:t>
                              </m:r>
                              <m:r>
                                <a:rPr lang="fr-CM" b="0" i="1" smtClean="0">
                                  <a:latin typeface="Cambria Math" panose="02040503050406030204" pitchFamily="18" charset="0"/>
                                </a:rPr>
                                <m:t>𝑐h𝑢𝑟𝑛</m:t>
                              </m:r>
                              <m:r>
                                <a:rPr lang="fr-CM" b="0" i="1" smtClean="0">
                                  <a:latin typeface="Cambria Math" panose="02040503050406030204" pitchFamily="18" charset="0"/>
                                </a:rPr>
                                <m:t> </m:t>
                              </m:r>
                              <m:r>
                                <a:rPr lang="fr-CM" b="0" i="1" smtClean="0">
                                  <a:latin typeface="Cambria Math" panose="02040503050406030204" pitchFamily="18" charset="0"/>
                                </a:rPr>
                                <m:t>𝑑𝑒𝑠</m:t>
                              </m:r>
                              <m:r>
                                <a:rPr lang="fr-CM" b="0" i="1" smtClean="0">
                                  <a:latin typeface="Cambria Math" panose="02040503050406030204" pitchFamily="18" charset="0"/>
                                </a:rPr>
                                <m:t> </m:t>
                              </m:r>
                              <m:r>
                                <a:rPr lang="fr-CM" b="0" i="1" smtClean="0">
                                  <a:latin typeface="Cambria Math" panose="02040503050406030204" pitchFamily="18" charset="0"/>
                                </a:rPr>
                                <m:t>𝑖𝑛𝑑𝑖𝑣𝑖𝑑𝑢𝑠</m:t>
                              </m:r>
                              <m:r>
                                <a:rPr lang="fr-CM" b="0" i="1" smtClean="0">
                                  <a:latin typeface="Cambria Math" panose="02040503050406030204" pitchFamily="18" charset="0"/>
                                </a:rPr>
                                <m:t> </m:t>
                              </m:r>
                              <m:r>
                                <a:rPr lang="fr-CM" b="0" i="1" smtClean="0">
                                  <a:latin typeface="Cambria Math" panose="02040503050406030204" pitchFamily="18" charset="0"/>
                                </a:rPr>
                                <m:t>𝑒𝑡</m:t>
                              </m:r>
                              <m:r>
                                <a:rPr lang="fr-CM" b="0" i="1" smtClean="0">
                                  <a:latin typeface="Cambria Math" panose="02040503050406030204" pitchFamily="18" charset="0"/>
                                </a:rPr>
                                <m:t> </m:t>
                              </m:r>
                              <m:r>
                                <a:rPr lang="fr-CM" b="0" i="1" smtClean="0">
                                  <a:latin typeface="Cambria Math" panose="02040503050406030204" pitchFamily="18" charset="0"/>
                                </a:rPr>
                                <m:t>𝑙𝑎</m:t>
                              </m:r>
                              <m:r>
                                <a:rPr lang="fr-CM" b="0" i="1" smtClean="0">
                                  <a:latin typeface="Cambria Math" panose="02040503050406030204" pitchFamily="18" charset="0"/>
                                </a:rPr>
                                <m:t> </m:t>
                              </m:r>
                              <m:r>
                                <a:rPr lang="fr-CM" b="0" i="1" smtClean="0">
                                  <a:latin typeface="Cambria Math" panose="02040503050406030204" pitchFamily="18" charset="0"/>
                                </a:rPr>
                                <m:t>𝑣𝑎𝑟𝑖𝑎𝑏𝑙𝑒</m:t>
                              </m:r>
                              <m:r>
                                <a:rPr lang="fr-CM" b="0" i="1" smtClean="0">
                                  <a:latin typeface="Cambria Math" panose="02040503050406030204" pitchFamily="18" charset="0"/>
                                </a:rPr>
                                <m:t> </m:t>
                              </m:r>
                              <m:r>
                                <a:rPr lang="fr-CM" b="0" i="1" smtClean="0">
                                  <a:latin typeface="Cambria Math" panose="02040503050406030204" pitchFamily="18" charset="0"/>
                                </a:rPr>
                                <m:t>𝐻𝑎𝑠𝐶𝑟𝐶𝑎𝑟𝑑</m:t>
                              </m:r>
                              <m:r>
                                <a:rPr lang="fr-CM" b="0" i="1" smtClean="0">
                                  <a:latin typeface="Cambria Math" panose="02040503050406030204" pitchFamily="18" charset="0"/>
                                </a:rPr>
                                <m:t> </m:t>
                              </m:r>
                            </m:e>
                          </m:eqArr>
                        </m:e>
                      </m:d>
                    </m:oMath>
                  </m:oMathPara>
                </a14:m>
                <a:endParaRPr lang="fr-CM" dirty="0"/>
              </a:p>
            </p:txBody>
          </p:sp>
        </mc:Choice>
        <mc:Fallback xmlns="">
          <p:sp>
            <p:nvSpPr>
              <p:cNvPr id="12" name="ZoneTexte 11">
                <a:extLst>
                  <a:ext uri="{FF2B5EF4-FFF2-40B4-BE49-F238E27FC236}">
                    <a16:creationId xmlns:a16="http://schemas.microsoft.com/office/drawing/2014/main" id="{509D9A89-6FD1-4650-ACA8-C46EF53B56AF}"/>
                  </a:ext>
                </a:extLst>
              </p:cNvPr>
              <p:cNvSpPr txBox="1">
                <a:spLocks noRot="1" noChangeAspect="1" noMove="1" noResize="1" noEditPoints="1" noAdjustHandles="1" noChangeArrowheads="1" noChangeShapeType="1" noTextEdit="1"/>
              </p:cNvSpPr>
              <p:nvPr/>
            </p:nvSpPr>
            <p:spPr>
              <a:xfrm>
                <a:off x="142770" y="7439937"/>
                <a:ext cx="2514600" cy="710194"/>
              </a:xfrm>
              <a:prstGeom prst="rect">
                <a:avLst/>
              </a:prstGeom>
              <a:blipFill>
                <a:blip r:embed="rId4"/>
                <a:stretch>
                  <a:fillRect r="-265133"/>
                </a:stretch>
              </a:blipFill>
            </p:spPr>
            <p:txBody>
              <a:bodyPr/>
              <a:lstStyle/>
              <a:p>
                <a:r>
                  <a:rPr lang="fr-CM">
                    <a:noFill/>
                  </a:rPr>
                  <a:t> </a:t>
                </a:r>
              </a:p>
            </p:txBody>
          </p:sp>
        </mc:Fallback>
      </mc:AlternateContent>
      <p:sp>
        <p:nvSpPr>
          <p:cNvPr id="14" name="TextBox 9">
            <a:extLst>
              <a:ext uri="{FF2B5EF4-FFF2-40B4-BE49-F238E27FC236}">
                <a16:creationId xmlns:a16="http://schemas.microsoft.com/office/drawing/2014/main" id="{025E7E07-42A3-45E0-9149-7EECD8BA7725}"/>
              </a:ext>
            </a:extLst>
          </p:cNvPr>
          <p:cNvSpPr txBox="1"/>
          <p:nvPr/>
        </p:nvSpPr>
        <p:spPr>
          <a:xfrm>
            <a:off x="356841" y="8432579"/>
            <a:ext cx="46010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i="1" u="sng" dirty="0">
                <a:solidFill>
                  <a:srgbClr val="000000"/>
                </a:solidFill>
                <a:latin typeface="Fira Sans Light"/>
                <a:ea typeface="Fira Sans Light"/>
                <a:cs typeface="Fira Sans Light"/>
                <a:sym typeface="Fira Sans Light"/>
              </a:rPr>
              <a:t>N.B</a:t>
            </a:r>
            <a:r>
              <a:rPr lang="fr-CM" sz="2100" u="none" dirty="0">
                <a:solidFill>
                  <a:srgbClr val="000000"/>
                </a:solidFill>
                <a:latin typeface="Fira Sans Light"/>
                <a:ea typeface="Fira Sans Light"/>
                <a:cs typeface="Fira Sans Light"/>
                <a:sym typeface="Fira Sans Light"/>
              </a:rPr>
              <a:t>: </a:t>
            </a:r>
            <a:r>
              <a:rPr lang="fr-CM" sz="2100" dirty="0">
                <a:solidFill>
                  <a:srgbClr val="000000"/>
                </a:solidFill>
                <a:latin typeface="Fira Sans Light"/>
                <a:ea typeface="Fira Sans Light"/>
                <a:cs typeface="Fira Sans Light"/>
                <a:sym typeface="Fira Sans Light"/>
              </a:rPr>
              <a:t>α = 0.05 (5%)</a:t>
            </a:r>
            <a:endParaRPr lang="fr-CM" sz="2100" u="none" dirty="0">
              <a:solidFill>
                <a:srgbClr val="000000"/>
              </a:solidFill>
              <a:latin typeface="Fira Sans Light"/>
              <a:ea typeface="Fira Sans Light"/>
              <a:cs typeface="Fira Sans Light"/>
              <a:sym typeface="Fira Sans Light"/>
            </a:endParaRPr>
          </a:p>
        </p:txBody>
      </p:sp>
      <p:sp>
        <p:nvSpPr>
          <p:cNvPr id="15" name="TextBox 9">
            <a:extLst>
              <a:ext uri="{FF2B5EF4-FFF2-40B4-BE49-F238E27FC236}">
                <a16:creationId xmlns:a16="http://schemas.microsoft.com/office/drawing/2014/main" id="{1E989BBC-9348-4404-BD6A-5962C76E67C3}"/>
              </a:ext>
            </a:extLst>
          </p:cNvPr>
          <p:cNvSpPr txBox="1"/>
          <p:nvPr/>
        </p:nvSpPr>
        <p:spPr>
          <a:xfrm>
            <a:off x="407342" y="6819900"/>
            <a:ext cx="4393258" cy="350289"/>
          </a:xfrm>
          <a:prstGeom prst="rect">
            <a:avLst/>
          </a:prstGeom>
        </p:spPr>
        <p:txBody>
          <a:bodyPr wrap="square" lIns="0" tIns="0" rIns="0" bIns="0" rtlCol="0" anchor="t">
            <a:spAutoFit/>
          </a:bodyPr>
          <a:lstStyle/>
          <a:p>
            <a:pPr marL="0" lvl="0" indent="0" algn="l">
              <a:lnSpc>
                <a:spcPts val="2940"/>
              </a:lnSpc>
              <a:spcBef>
                <a:spcPct val="0"/>
              </a:spcBef>
            </a:pPr>
            <a:r>
              <a:rPr lang="fr-CM" sz="2100" b="1" u="sng" dirty="0">
                <a:solidFill>
                  <a:srgbClr val="000000"/>
                </a:solidFill>
                <a:latin typeface="Fira Sans Light"/>
                <a:ea typeface="Fira Sans Light"/>
                <a:cs typeface="Fira Sans Light"/>
                <a:sym typeface="Fira Sans Light"/>
              </a:rPr>
              <a:t>Hypothèses du test de KHI - DEUX</a:t>
            </a:r>
            <a:endParaRPr lang="en-US" sz="2100" b="1" u="sng" dirty="0">
              <a:solidFill>
                <a:srgbClr val="000000"/>
              </a:solidFill>
              <a:latin typeface="Fira Sans Light"/>
              <a:ea typeface="Fira Sans Light"/>
              <a:cs typeface="Fira Sans Light"/>
              <a:sym typeface="Fira Sans Light"/>
            </a:endParaRPr>
          </a:p>
        </p:txBody>
      </p:sp>
      <p:sp>
        <p:nvSpPr>
          <p:cNvPr id="16" name="ZoneTexte 15">
            <a:extLst>
              <a:ext uri="{FF2B5EF4-FFF2-40B4-BE49-F238E27FC236}">
                <a16:creationId xmlns:a16="http://schemas.microsoft.com/office/drawing/2014/main" id="{092A5830-ED79-4DFC-B057-AB2E681AA597}"/>
              </a:ext>
            </a:extLst>
          </p:cNvPr>
          <p:cNvSpPr txBox="1"/>
          <p:nvPr/>
        </p:nvSpPr>
        <p:spPr>
          <a:xfrm>
            <a:off x="4420336" y="116693"/>
            <a:ext cx="2664414"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HASCRCARD</a:t>
            </a:r>
          </a:p>
        </p:txBody>
      </p:sp>
      <p:sp>
        <p:nvSpPr>
          <p:cNvPr id="17" name="ZoneTexte 16">
            <a:extLst>
              <a:ext uri="{FF2B5EF4-FFF2-40B4-BE49-F238E27FC236}">
                <a16:creationId xmlns:a16="http://schemas.microsoft.com/office/drawing/2014/main" id="{C1A87E01-E516-4A43-90E5-2EADF936678F}"/>
              </a:ext>
            </a:extLst>
          </p:cNvPr>
          <p:cNvSpPr txBox="1"/>
          <p:nvPr/>
        </p:nvSpPr>
        <p:spPr>
          <a:xfrm>
            <a:off x="12537761" y="27224"/>
            <a:ext cx="4912039" cy="553998"/>
          </a:xfrm>
          <a:prstGeom prst="rect">
            <a:avLst/>
          </a:prstGeom>
          <a:noFill/>
        </p:spPr>
        <p:txBody>
          <a:bodyPr wrap="square" rtlCol="0">
            <a:spAutoFit/>
          </a:bodyPr>
          <a:lstStyle/>
          <a:p>
            <a:r>
              <a:rPr lang="fr-CM" sz="3000" b="1" u="sng" dirty="0">
                <a:latin typeface="Times New Roman" panose="02020603050405020304" pitchFamily="18" charset="0"/>
                <a:cs typeface="Times New Roman" panose="02020603050405020304" pitchFamily="18" charset="0"/>
              </a:rPr>
              <a:t>HASCRCARD VS EXITED</a:t>
            </a:r>
          </a:p>
        </p:txBody>
      </p:sp>
    </p:spTree>
    <p:extLst>
      <p:ext uri="{BB962C8B-B14F-4D97-AF65-F5344CB8AC3E}">
        <p14:creationId xmlns:p14="http://schemas.microsoft.com/office/powerpoint/2010/main" val="2287146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3165</TotalTime>
  <Words>4466</Words>
  <Application>Microsoft Office PowerPoint</Application>
  <PresentationFormat>Personnalisé</PresentationFormat>
  <Paragraphs>519</Paragraphs>
  <Slides>37</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37</vt:i4>
      </vt:variant>
    </vt:vector>
  </HeadingPairs>
  <TitlesOfParts>
    <vt:vector size="46" baseType="lpstr">
      <vt:lpstr>Fira Sans Light</vt:lpstr>
      <vt:lpstr>Times New Roman</vt:lpstr>
      <vt:lpstr>Arial</vt:lpstr>
      <vt:lpstr>Calibri</vt:lpstr>
      <vt:lpstr>Fira Sans Medium</vt:lpstr>
      <vt:lpstr>Lucida Calligraphy</vt:lpstr>
      <vt:lpstr>Fira Sans Semi-Bold</vt:lpstr>
      <vt:lpstr>Cambria Math</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Dictionnaire de données</dc:title>
  <dc:creator>D-BEST COMPUTER</dc:creator>
  <cp:lastModifiedBy>Landre NANA</cp:lastModifiedBy>
  <cp:revision>150</cp:revision>
  <dcterms:created xsi:type="dcterms:W3CDTF">2006-08-16T00:00:00Z</dcterms:created>
  <dcterms:modified xsi:type="dcterms:W3CDTF">2025-06-06T22:42:10Z</dcterms:modified>
  <dc:identifier>DAGWpgmRFpM</dc:identifier>
</cp:coreProperties>
</file>